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  <p:sldMasterId id="2147483660" r:id="rId3"/>
    <p:sldMasterId id="2147483672" r:id="rId4"/>
  </p:sldMasterIdLst>
  <p:notesMasterIdLst>
    <p:notesMasterId r:id="rId7"/>
  </p:notesMasterIdLst>
  <p:handoutMasterIdLst>
    <p:handoutMasterId r:id="rId28"/>
  </p:handoutMasterIdLst>
  <p:sldIdLst>
    <p:sldId id="2537" r:id="rId5"/>
    <p:sldId id="2612" r:id="rId6"/>
    <p:sldId id="2613" r:id="rId8"/>
    <p:sldId id="2620" r:id="rId9"/>
    <p:sldId id="2690" r:id="rId10"/>
    <p:sldId id="2628" r:id="rId11"/>
    <p:sldId id="2631" r:id="rId12"/>
    <p:sldId id="2632" r:id="rId13"/>
    <p:sldId id="2633" r:id="rId14"/>
    <p:sldId id="2703" r:id="rId15"/>
    <p:sldId id="2725" r:id="rId16"/>
    <p:sldId id="2592" r:id="rId17"/>
    <p:sldId id="2714" r:id="rId18"/>
    <p:sldId id="2715" r:id="rId19"/>
    <p:sldId id="2593" r:id="rId20"/>
    <p:sldId id="2636" r:id="rId21"/>
    <p:sldId id="2637" r:id="rId22"/>
    <p:sldId id="2694" r:id="rId23"/>
    <p:sldId id="2693" r:id="rId24"/>
    <p:sldId id="2711" r:id="rId25"/>
    <p:sldId id="2712" r:id="rId26"/>
    <p:sldId id="2583" r:id="rId27"/>
  </p:sldIdLst>
  <p:sldSz cx="12192000" cy="6858000"/>
  <p:notesSz cx="6668770" cy="9928225"/>
  <p:custDataLst>
    <p:tags r:id="rId32"/>
  </p:custDataLst>
  <p:defaultTextStyle>
    <a:defPPr>
      <a:defRPr lang="ko-KR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orient="horz" pos="1071" userDrawn="1">
          <p15:clr>
            <a:srgbClr val="A4A3A4"/>
          </p15:clr>
        </p15:guide>
        <p15:guide id="3" pos="219" userDrawn="1">
          <p15:clr>
            <a:srgbClr val="A4A3A4"/>
          </p15:clr>
        </p15:guide>
        <p15:guide id="4" pos="7492" userDrawn="1">
          <p15:clr>
            <a:srgbClr val="A4A3A4"/>
          </p15:clr>
        </p15:guide>
        <p15:guide id="5" pos="3834" userDrawn="1">
          <p15:clr>
            <a:srgbClr val="A4A3A4"/>
          </p15:clr>
        </p15:guide>
        <p15:guide id="6" pos="13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66FFFF"/>
    <a:srgbClr val="FFFFCC"/>
    <a:srgbClr val="41D5E5"/>
    <a:srgbClr val="FF9900"/>
    <a:srgbClr val="00FFFF"/>
    <a:srgbClr val="CC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23"/>
    <p:restoredTop sz="92803"/>
  </p:normalViewPr>
  <p:slideViewPr>
    <p:cSldViewPr snapToObjects="1" showGuides="1">
      <p:cViewPr varScale="1">
        <p:scale>
          <a:sx n="51" d="100"/>
          <a:sy n="51" d="100"/>
        </p:scale>
        <p:origin x="893" y="43"/>
      </p:cViewPr>
      <p:guideLst>
        <p:guide orient="horz" pos="3884"/>
        <p:guide orient="horz" pos="1071"/>
        <p:guide pos="219"/>
        <p:guide pos="7492"/>
        <p:guide pos="3834"/>
        <p:guide pos="13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tags" Target="tags/tag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  <a:defRPr sz="1200"/>
            </a:lvl1pPr>
          </a:lstStyle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  <a:defRPr sz="1200"/>
            </a:lvl1pPr>
          </a:lstStyle>
          <a:p>
            <a:pPr marL="0" marR="0" lvl="0" indent="0" algn="r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  <a:defRPr sz="1200"/>
            </a:lvl1pPr>
          </a:lstStyle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latinLnBrk="1" hangingPunct="1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  <a:defRPr sz="1200"/>
            </a:lvl1pPr>
          </a:lstStyle>
          <a:p>
            <a:pPr marL="0" marR="0" lvl="0" indent="0" algn="r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fld id="{9600AC2D-FFE4-42EF-A4C2-4F6C0D659C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51" tIns="47326" rIns="94651" bIns="47326" numCol="1" anchor="t" anchorCtr="0" compatLnSpc="1"/>
          <a:lstStyle>
            <a:lvl1pPr algn="l" defTabSz="946150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1300">
                <a:latin typeface="Tahoma" panose="020B0604030504040204" pitchFamily="34" charset="0"/>
                <a:ea typeface="Gulim" panose="020B0600000101010101" pitchFamily="34" charset="-127"/>
              </a:defRPr>
            </a:lvl1pPr>
          </a:lstStyle>
          <a:p>
            <a:pPr marL="0" marR="0" lvl="0" indent="0" algn="l" defTabSz="94615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51" tIns="47326" rIns="94651" bIns="47326" numCol="1" anchor="t" anchorCtr="0" compatLnSpc="1"/>
          <a:lstStyle>
            <a:lvl1pPr algn="r" defTabSz="946150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1300">
                <a:latin typeface="Tahoma" panose="020B0604030504040204" pitchFamily="34" charset="0"/>
                <a:ea typeface="Gulim" panose="020B0600000101010101" pitchFamily="34" charset="-127"/>
              </a:defRPr>
            </a:lvl1pPr>
          </a:lstStyle>
          <a:p>
            <a:pPr marL="0" marR="0" lvl="0" indent="0" algn="r" defTabSz="94615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3338" y="746125"/>
            <a:ext cx="6610350" cy="3719513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0588" y="4714875"/>
            <a:ext cx="488791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51" tIns="47326" rIns="94651" bIns="47326" numCol="1" anchor="ctr" anchorCtr="0" compatLnSpc="1"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마스터 텍스트 스타일을 편집합니다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  <a:p>
            <a:pPr marL="457200" marR="0" lvl="1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둘째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  <a:p>
            <a:pPr marL="914400" marR="0" lvl="2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셋째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  <a:p>
            <a:pPr marL="1371600" marR="0" lvl="3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넷째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  <a:p>
            <a:pPr marL="1828800" marR="0" lvl="4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다섯째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51" tIns="47326" rIns="94651" bIns="47326" numCol="1" anchor="b" anchorCtr="0" compatLnSpc="1"/>
          <a:lstStyle>
            <a:lvl1pPr algn="l" defTabSz="946150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1300">
                <a:latin typeface="Tahoma" panose="020B0604030504040204" pitchFamily="34" charset="0"/>
                <a:ea typeface="Gulim" panose="020B0600000101010101" pitchFamily="34" charset="-127"/>
              </a:defRPr>
            </a:lvl1pPr>
          </a:lstStyle>
          <a:p>
            <a:pPr marL="0" marR="0" lvl="0" indent="0" algn="l" defTabSz="94615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51" tIns="47326" rIns="94651" bIns="47326" numCol="1" anchor="b" anchorCtr="0" compatLnSpc="1"/>
          <a:lstStyle>
            <a:lvl1pPr algn="r" defTabSz="946150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1300">
                <a:latin typeface="Tahoma" panose="020B0604030504040204" pitchFamily="34" charset="0"/>
                <a:ea typeface="Gulim" panose="020B0600000101010101" pitchFamily="34" charset="-127"/>
              </a:defRPr>
            </a:lvl1pPr>
          </a:lstStyle>
          <a:p>
            <a:pPr marL="0" marR="0" lvl="0" indent="0" algn="r" defTabSz="94615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1887B6-D3EF-4176-B009-F3D10618EF3B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Gulim" panose="020B0600000101010101" pitchFamily="34" charset="-127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Gulim" panose="020B0600000101010101" pitchFamily="34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6988" y="744538"/>
            <a:ext cx="6613525" cy="3721100"/>
          </a:xfrm>
        </p:spPr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7413" y="4713288"/>
            <a:ext cx="4891087" cy="44672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6988" y="744538"/>
            <a:ext cx="6613525" cy="37211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7413" y="4713288"/>
            <a:ext cx="4891087" cy="44672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8575" y="746125"/>
            <a:ext cx="6613525" cy="3721100"/>
          </a:xfrm>
        </p:spPr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>
          <a:xfrm>
            <a:off x="889000" y="4714875"/>
            <a:ext cx="4891088" cy="4467225"/>
          </a:xfrm>
        </p:spPr>
        <p:txBody>
          <a:bodyPr wrap="square" lIns="94651" tIns="47326" rIns="94651" bIns="47326" anchor="ctr"/>
          <a:lstStyle/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8575" y="746125"/>
            <a:ext cx="6613525" cy="3721100"/>
          </a:xfrm>
        </p:spPr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>
          <a:xfrm>
            <a:off x="889000" y="4714875"/>
            <a:ext cx="4891088" cy="4467225"/>
          </a:xfrm>
        </p:spPr>
        <p:txBody>
          <a:bodyPr wrap="square" lIns="94651" tIns="47326" rIns="94651" bIns="47326" anchor="ctr"/>
          <a:lstStyle/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8575" y="746125"/>
            <a:ext cx="6613525" cy="3721100"/>
          </a:xfrm>
        </p:spPr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>
          <a:xfrm>
            <a:off x="889000" y="4714875"/>
            <a:ext cx="4891088" cy="4467225"/>
          </a:xfrm>
        </p:spPr>
        <p:txBody>
          <a:bodyPr wrap="square" lIns="94651" tIns="47326" rIns="94651" bIns="47326" anchor="ctr"/>
          <a:lstStyle/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8575" y="746125"/>
            <a:ext cx="6613525" cy="3721100"/>
          </a:xfrm>
        </p:spPr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>
          <a:xfrm>
            <a:off x="889000" y="4714875"/>
            <a:ext cx="4891088" cy="4467225"/>
          </a:xfrm>
        </p:spPr>
        <p:txBody>
          <a:bodyPr wrap="square" lIns="94651" tIns="47326" rIns="94651" bIns="47326" anchor="ctr"/>
          <a:lstStyle/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3921" y="2130428"/>
            <a:ext cx="1036416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762" y="3886200"/>
            <a:ext cx="853439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0561" y="1600203"/>
            <a:ext cx="10972801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601" y="274641"/>
            <a:ext cx="274176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0561" y="274641"/>
            <a:ext cx="804672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3921" y="2130428"/>
            <a:ext cx="1036416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762" y="3886200"/>
            <a:ext cx="853439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561" y="1600203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841" y="4406903"/>
            <a:ext cx="10362241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841" y="2906713"/>
            <a:ext cx="1036224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0561" y="1600203"/>
            <a:ext cx="5393281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161" y="1600203"/>
            <a:ext cx="53952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0561" y="1535113"/>
            <a:ext cx="538560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0561" y="2174875"/>
            <a:ext cx="5385601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921" y="1535113"/>
            <a:ext cx="538944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921" y="2174875"/>
            <a:ext cx="5389441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3050"/>
            <a:ext cx="4010881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361" y="273053"/>
            <a:ext cx="681600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0561" y="1435103"/>
            <a:ext cx="4010881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561" y="1600203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401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401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401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0561" y="1600203"/>
            <a:ext cx="10972801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601" y="274641"/>
            <a:ext cx="274176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0561" y="274641"/>
            <a:ext cx="804672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3921" y="2130428"/>
            <a:ext cx="1036416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762" y="3886200"/>
            <a:ext cx="853439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561" y="1600203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841" y="4406903"/>
            <a:ext cx="10362241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841" y="2906713"/>
            <a:ext cx="1036224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0561" y="1600203"/>
            <a:ext cx="5393281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161" y="1600203"/>
            <a:ext cx="53952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0561" y="1535113"/>
            <a:ext cx="538560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0561" y="2174875"/>
            <a:ext cx="5385601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921" y="1535113"/>
            <a:ext cx="538944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921" y="2174875"/>
            <a:ext cx="5389441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841" y="4406903"/>
            <a:ext cx="10362241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841" y="2906713"/>
            <a:ext cx="1036224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3050"/>
            <a:ext cx="4010881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361" y="273053"/>
            <a:ext cx="681600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0561" y="1435103"/>
            <a:ext cx="4010881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401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401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algun Gothic" panose="020B0503020000020004" charset="-127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401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0561" y="1600203"/>
            <a:ext cx="10972801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601" y="274641"/>
            <a:ext cx="274176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0561" y="274641"/>
            <a:ext cx="804672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0561" y="1600203"/>
            <a:ext cx="5393281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161" y="1600203"/>
            <a:ext cx="53952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0561" y="1535113"/>
            <a:ext cx="538560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0561" y="2174875"/>
            <a:ext cx="5385601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921" y="1535113"/>
            <a:ext cx="538944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921" y="2174875"/>
            <a:ext cx="5389441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61" y="273050"/>
            <a:ext cx="4010881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361" y="273053"/>
            <a:ext cx="681600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0561" y="1435103"/>
            <a:ext cx="4010881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401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401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algun Gothic" panose="020B0503020000020004" charset="-127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401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3.jpe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5"/>
          <p:cNvSpPr>
            <a:spLocks noChangeArrowheads="1"/>
          </p:cNvSpPr>
          <p:nvPr/>
        </p:nvSpPr>
        <p:spPr bwMode="auto">
          <a:xfrm>
            <a:off x="11750675" y="6619875"/>
            <a:ext cx="347663" cy="23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4529" rIns="0" bIns="34529" anchor="ctr"/>
          <a:lstStyle>
            <a:lvl1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F52876-DD73-4AB6-9079-099B179D0F54}" type="slidenum">
              <a:rPr kumimoji="0" lang="en-GB" altLang="en-US" sz="675" b="0" i="1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  <a:ea typeface="Gulim" panose="020B0600000101010101" pitchFamily="34" charset="-127"/>
                <a:cs typeface="+mn-cs"/>
              </a:rPr>
            </a:fld>
            <a:r>
              <a:rPr kumimoji="0" lang="en-GB" altLang="en-US" sz="675" b="0" i="1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  <a:ea typeface="Gulim" panose="020B0600000101010101" pitchFamily="34" charset="-127"/>
                <a:cs typeface="+mn-cs"/>
              </a:rPr>
              <a:t> </a:t>
            </a:r>
            <a:endParaRPr kumimoji="0" lang="ko-KR" altLang="en-US" sz="675" b="0" i="1" u="none" strike="noStrike" kern="1200" cap="none" spc="0" normalizeH="0" baseline="0" noProof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ahoma" panose="020B0604030504040204" pitchFamily="34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0477500" y="46038"/>
            <a:ext cx="1416050" cy="239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ulim" panose="020B0600000101010101" pitchFamily="34" charset="-127"/>
                <a:ea typeface="宋体" panose="02010600030101010101" pitchFamily="2" charset="-122"/>
                <a:cs typeface="+mn-cs"/>
              </a:rPr>
              <a:t>数据库原理及应用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8" name="Picture 2" descr="subbar"/>
          <p:cNvPicPr>
            <a:picLocks noChangeAspect="1"/>
          </p:cNvPicPr>
          <p:nvPr userDrawn="1"/>
        </p:nvPicPr>
        <p:blipFill>
          <a:blip r:embed="rId12"/>
          <a:srcRect l="189" r="267"/>
          <a:stretch>
            <a:fillRect/>
          </a:stretch>
        </p:blipFill>
        <p:spPr>
          <a:xfrm>
            <a:off x="0" y="-7937"/>
            <a:ext cx="12192000" cy="33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-35559" y="4763"/>
            <a:ext cx="2125980" cy="30035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69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ulim" panose="020B0600000101010101" pitchFamily="34" charset="-127"/>
                <a:ea typeface="宋体" panose="02010600030101010101" pitchFamily="2" charset="-122"/>
                <a:cs typeface="+mn-cs"/>
              </a:rPr>
              <a:t>高级数据库系统技术</a:t>
            </a:r>
            <a:endParaRPr kumimoji="0" lang="zh-CN" altLang="en-US" sz="1695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0754043" y="44450"/>
            <a:ext cx="1478280" cy="30035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69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ulim" panose="020B0600000101010101" pitchFamily="34" charset="-127"/>
                <a:ea typeface="宋体" panose="02010600030101010101" pitchFamily="2" charset="-122"/>
                <a:cs typeface="+mn-cs"/>
              </a:rPr>
              <a:t>电子科技大学</a:t>
            </a:r>
            <a:endParaRPr kumimoji="0" lang="zh-CN" altLang="en-US" sz="1695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Malgun Gothic" panose="020B0503020000020004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anose="020F0502020204030204" pitchFamily="34" charset="0"/>
          <a:ea typeface="Malgun Gothic" panose="020B0503020000020004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anose="020F0502020204030204" pitchFamily="34" charset="0"/>
          <a:ea typeface="Malgun Gothic" panose="020B0503020000020004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anose="020F0502020204030204" pitchFamily="34" charset="0"/>
          <a:ea typeface="Malgun Gothic" panose="020B0503020000020004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anose="020F0502020204030204" pitchFamily="34" charset="0"/>
          <a:ea typeface="Malgun Gothic" panose="020B0503020000020004" charset="-127"/>
        </a:defRPr>
      </a:lvl5pPr>
      <a:lvl6pPr marL="3429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6pPr>
      <a:lvl7pPr marL="6858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7pPr>
      <a:lvl8pPr marL="10287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8pPr>
      <a:lvl9pPr marL="13716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9pPr>
    </p:titleStyle>
    <p:bodyStyle>
      <a:lvl1pPr marL="335280" indent="-33528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v"/>
        <a:defRPr sz="2200">
          <a:solidFill>
            <a:schemeClr val="tx1"/>
          </a:solidFill>
          <a:latin typeface="+mn-lt"/>
          <a:ea typeface="Malgun Gothic" panose="020B0503020000020004" charset="-127"/>
          <a:cs typeface="+mn-cs"/>
        </a:defRPr>
      </a:lvl1pPr>
      <a:lvl2pPr marL="666750" indent="-32893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1900">
          <a:solidFill>
            <a:schemeClr val="tx1"/>
          </a:solidFill>
          <a:latin typeface="+mn-lt"/>
          <a:ea typeface="Malgun Gothic" panose="020B0503020000020004" charset="-127"/>
        </a:defRPr>
      </a:lvl2pPr>
      <a:lvl3pPr marL="970280" indent="-30162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600">
          <a:solidFill>
            <a:schemeClr val="tx1"/>
          </a:solidFill>
          <a:latin typeface="+mn-lt"/>
          <a:ea typeface="Malgun Gothic" panose="020B0503020000020004" charset="-127"/>
        </a:defRPr>
      </a:lvl3pPr>
      <a:lvl4pPr marL="1260475" indent="-288925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Malgun Gothic" panose="020B0503020000020004" charset="-127"/>
        </a:defRPr>
      </a:lvl4pPr>
      <a:lvl5pPr marL="15525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Malgun Gothic" panose="020B0503020000020004" charset="-127"/>
        </a:defRPr>
      </a:lvl5pPr>
      <a:lvl6pPr marL="18954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6pPr>
      <a:lvl7pPr marL="22383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7pPr>
      <a:lvl8pPr marL="25812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8pPr>
      <a:lvl9pPr marL="29241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4343400"/>
            <a:ext cx="12192000" cy="2528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121" descr="Untitled-5 copy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2689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2" name="Group 4"/>
          <p:cNvGrpSpPr/>
          <p:nvPr userDrawn="1"/>
        </p:nvGrpSpPr>
        <p:grpSpPr>
          <a:xfrm>
            <a:off x="4244975" y="1300163"/>
            <a:ext cx="6967538" cy="912812"/>
            <a:chOff x="0" y="0"/>
            <a:chExt cx="3629" cy="575"/>
          </a:xfrm>
        </p:grpSpPr>
        <p:sp>
          <p:nvSpPr>
            <p:cNvPr id="2054" name="Oval 10"/>
            <p:cNvSpPr>
              <a:spLocks noChangeArrowheads="1"/>
            </p:cNvSpPr>
            <p:nvPr/>
          </p:nvSpPr>
          <p:spPr bwMode="auto">
            <a:xfrm>
              <a:off x="0" y="6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55" name="Oval 11"/>
            <p:cNvSpPr>
              <a:spLocks noChangeArrowheads="1"/>
            </p:cNvSpPr>
            <p:nvPr/>
          </p:nvSpPr>
          <p:spPr bwMode="auto">
            <a:xfrm>
              <a:off x="117" y="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56" name="Oval 12"/>
            <p:cNvSpPr>
              <a:spLocks noChangeArrowheads="1"/>
            </p:cNvSpPr>
            <p:nvPr/>
          </p:nvSpPr>
          <p:spPr bwMode="auto">
            <a:xfrm>
              <a:off x="234" y="5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57" name="Oval 13"/>
            <p:cNvSpPr>
              <a:spLocks noChangeArrowheads="1"/>
            </p:cNvSpPr>
            <p:nvPr/>
          </p:nvSpPr>
          <p:spPr bwMode="auto">
            <a:xfrm>
              <a:off x="351" y="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58" name="Oval 14"/>
            <p:cNvSpPr>
              <a:spLocks noChangeArrowheads="1"/>
            </p:cNvSpPr>
            <p:nvPr/>
          </p:nvSpPr>
          <p:spPr bwMode="auto">
            <a:xfrm>
              <a:off x="467" y="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59" name="Oval 15"/>
            <p:cNvSpPr>
              <a:spLocks noChangeArrowheads="1"/>
            </p:cNvSpPr>
            <p:nvPr/>
          </p:nvSpPr>
          <p:spPr bwMode="auto">
            <a:xfrm>
              <a:off x="584" y="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0" name="Oval 16"/>
            <p:cNvSpPr>
              <a:spLocks noChangeArrowheads="1"/>
            </p:cNvSpPr>
            <p:nvPr/>
          </p:nvSpPr>
          <p:spPr bwMode="auto">
            <a:xfrm>
              <a:off x="709" y="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1" name="Oval 17"/>
            <p:cNvSpPr>
              <a:spLocks noChangeArrowheads="1"/>
            </p:cNvSpPr>
            <p:nvPr/>
          </p:nvSpPr>
          <p:spPr bwMode="auto">
            <a:xfrm>
              <a:off x="826" y="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2" name="Oval 18"/>
            <p:cNvSpPr>
              <a:spLocks noChangeArrowheads="1"/>
            </p:cNvSpPr>
            <p:nvPr/>
          </p:nvSpPr>
          <p:spPr bwMode="auto">
            <a:xfrm>
              <a:off x="943" y="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3" name="Oval 19"/>
            <p:cNvSpPr>
              <a:spLocks noChangeArrowheads="1"/>
            </p:cNvSpPr>
            <p:nvPr/>
          </p:nvSpPr>
          <p:spPr bwMode="auto">
            <a:xfrm>
              <a:off x="1059" y="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4" name="Oval 20"/>
            <p:cNvSpPr>
              <a:spLocks noChangeArrowheads="1"/>
            </p:cNvSpPr>
            <p:nvPr/>
          </p:nvSpPr>
          <p:spPr bwMode="auto">
            <a:xfrm>
              <a:off x="1176" y="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5" name="Oval 21"/>
            <p:cNvSpPr>
              <a:spLocks noChangeArrowheads="1"/>
            </p:cNvSpPr>
            <p:nvPr/>
          </p:nvSpPr>
          <p:spPr bwMode="auto">
            <a:xfrm>
              <a:off x="1293" y="0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6" name="Oval 22"/>
            <p:cNvSpPr>
              <a:spLocks noChangeArrowheads="1"/>
            </p:cNvSpPr>
            <p:nvPr/>
          </p:nvSpPr>
          <p:spPr bwMode="auto">
            <a:xfrm>
              <a:off x="1418" y="5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7" name="Oval 23"/>
            <p:cNvSpPr>
              <a:spLocks noChangeArrowheads="1"/>
            </p:cNvSpPr>
            <p:nvPr/>
          </p:nvSpPr>
          <p:spPr bwMode="auto">
            <a:xfrm>
              <a:off x="1534" y="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8" name="Oval 24"/>
            <p:cNvSpPr>
              <a:spLocks noChangeArrowheads="1"/>
            </p:cNvSpPr>
            <p:nvPr/>
          </p:nvSpPr>
          <p:spPr bwMode="auto">
            <a:xfrm>
              <a:off x="1651" y="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69" name="Oval 25"/>
            <p:cNvSpPr>
              <a:spLocks noChangeArrowheads="1"/>
            </p:cNvSpPr>
            <p:nvPr/>
          </p:nvSpPr>
          <p:spPr bwMode="auto">
            <a:xfrm>
              <a:off x="1768" y="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0" name="Oval 26"/>
            <p:cNvSpPr>
              <a:spLocks noChangeArrowheads="1"/>
            </p:cNvSpPr>
            <p:nvPr/>
          </p:nvSpPr>
          <p:spPr bwMode="auto">
            <a:xfrm>
              <a:off x="1885" y="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1" name="Oval 27"/>
            <p:cNvSpPr>
              <a:spLocks noChangeArrowheads="1"/>
            </p:cNvSpPr>
            <p:nvPr/>
          </p:nvSpPr>
          <p:spPr bwMode="auto">
            <a:xfrm>
              <a:off x="2002" y="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2" name="Oval 28"/>
            <p:cNvSpPr>
              <a:spLocks noChangeArrowheads="1"/>
            </p:cNvSpPr>
            <p:nvPr/>
          </p:nvSpPr>
          <p:spPr bwMode="auto">
            <a:xfrm>
              <a:off x="2126" y="6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3" name="Oval 29"/>
            <p:cNvSpPr>
              <a:spLocks noChangeArrowheads="1"/>
            </p:cNvSpPr>
            <p:nvPr/>
          </p:nvSpPr>
          <p:spPr bwMode="auto">
            <a:xfrm>
              <a:off x="2243" y="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4" name="Oval 30"/>
            <p:cNvSpPr>
              <a:spLocks noChangeArrowheads="1"/>
            </p:cNvSpPr>
            <p:nvPr/>
          </p:nvSpPr>
          <p:spPr bwMode="auto">
            <a:xfrm>
              <a:off x="2360" y="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5" name="Oval 31"/>
            <p:cNvSpPr>
              <a:spLocks noChangeArrowheads="1"/>
            </p:cNvSpPr>
            <p:nvPr/>
          </p:nvSpPr>
          <p:spPr bwMode="auto">
            <a:xfrm>
              <a:off x="2477" y="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6" name="Oval 32"/>
            <p:cNvSpPr>
              <a:spLocks noChangeArrowheads="1"/>
            </p:cNvSpPr>
            <p:nvPr/>
          </p:nvSpPr>
          <p:spPr bwMode="auto">
            <a:xfrm>
              <a:off x="2594" y="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7" name="Oval 33"/>
            <p:cNvSpPr>
              <a:spLocks noChangeArrowheads="1"/>
            </p:cNvSpPr>
            <p:nvPr/>
          </p:nvSpPr>
          <p:spPr bwMode="auto">
            <a:xfrm>
              <a:off x="2711" y="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8" name="Oval 34"/>
            <p:cNvSpPr>
              <a:spLocks noChangeArrowheads="1"/>
            </p:cNvSpPr>
            <p:nvPr/>
          </p:nvSpPr>
          <p:spPr bwMode="auto">
            <a:xfrm>
              <a:off x="2835" y="7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79" name="Oval 35"/>
            <p:cNvSpPr>
              <a:spLocks noChangeArrowheads="1"/>
            </p:cNvSpPr>
            <p:nvPr/>
          </p:nvSpPr>
          <p:spPr bwMode="auto">
            <a:xfrm>
              <a:off x="2952" y="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0" name="Oval 36"/>
            <p:cNvSpPr>
              <a:spLocks noChangeArrowheads="1"/>
            </p:cNvSpPr>
            <p:nvPr/>
          </p:nvSpPr>
          <p:spPr bwMode="auto">
            <a:xfrm>
              <a:off x="3069" y="6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1" name="Oval 37"/>
            <p:cNvSpPr>
              <a:spLocks noChangeArrowheads="1"/>
            </p:cNvSpPr>
            <p:nvPr/>
          </p:nvSpPr>
          <p:spPr bwMode="auto">
            <a:xfrm>
              <a:off x="3186" y="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2" name="Oval 38"/>
            <p:cNvSpPr>
              <a:spLocks noChangeArrowheads="1"/>
            </p:cNvSpPr>
            <p:nvPr/>
          </p:nvSpPr>
          <p:spPr bwMode="auto">
            <a:xfrm>
              <a:off x="3303" y="5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3" name="Oval 39"/>
            <p:cNvSpPr>
              <a:spLocks noChangeArrowheads="1"/>
            </p:cNvSpPr>
            <p:nvPr/>
          </p:nvSpPr>
          <p:spPr bwMode="auto">
            <a:xfrm>
              <a:off x="0" y="126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4" name="Oval 40"/>
            <p:cNvSpPr>
              <a:spLocks noChangeArrowheads="1"/>
            </p:cNvSpPr>
            <p:nvPr/>
          </p:nvSpPr>
          <p:spPr bwMode="auto">
            <a:xfrm>
              <a:off x="117" y="12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5" name="Oval 41"/>
            <p:cNvSpPr>
              <a:spLocks noChangeArrowheads="1"/>
            </p:cNvSpPr>
            <p:nvPr/>
          </p:nvSpPr>
          <p:spPr bwMode="auto">
            <a:xfrm>
              <a:off x="234" y="125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6" name="Oval 42"/>
            <p:cNvSpPr>
              <a:spLocks noChangeArrowheads="1"/>
            </p:cNvSpPr>
            <p:nvPr/>
          </p:nvSpPr>
          <p:spPr bwMode="auto">
            <a:xfrm>
              <a:off x="351" y="12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7" name="Oval 43"/>
            <p:cNvSpPr>
              <a:spLocks noChangeArrowheads="1"/>
            </p:cNvSpPr>
            <p:nvPr/>
          </p:nvSpPr>
          <p:spPr bwMode="auto">
            <a:xfrm>
              <a:off x="467" y="12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8" name="Oval 44"/>
            <p:cNvSpPr>
              <a:spLocks noChangeArrowheads="1"/>
            </p:cNvSpPr>
            <p:nvPr/>
          </p:nvSpPr>
          <p:spPr bwMode="auto">
            <a:xfrm>
              <a:off x="584" y="12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89" name="Oval 45"/>
            <p:cNvSpPr>
              <a:spLocks noChangeArrowheads="1"/>
            </p:cNvSpPr>
            <p:nvPr/>
          </p:nvSpPr>
          <p:spPr bwMode="auto">
            <a:xfrm>
              <a:off x="709" y="12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0" name="Oval 46"/>
            <p:cNvSpPr>
              <a:spLocks noChangeArrowheads="1"/>
            </p:cNvSpPr>
            <p:nvPr/>
          </p:nvSpPr>
          <p:spPr bwMode="auto">
            <a:xfrm>
              <a:off x="826" y="12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1" name="Oval 47"/>
            <p:cNvSpPr>
              <a:spLocks noChangeArrowheads="1"/>
            </p:cNvSpPr>
            <p:nvPr/>
          </p:nvSpPr>
          <p:spPr bwMode="auto">
            <a:xfrm>
              <a:off x="943" y="12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2" name="Oval 48"/>
            <p:cNvSpPr>
              <a:spLocks noChangeArrowheads="1"/>
            </p:cNvSpPr>
            <p:nvPr/>
          </p:nvSpPr>
          <p:spPr bwMode="auto">
            <a:xfrm>
              <a:off x="1059" y="12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3" name="Oval 49"/>
            <p:cNvSpPr>
              <a:spLocks noChangeArrowheads="1"/>
            </p:cNvSpPr>
            <p:nvPr/>
          </p:nvSpPr>
          <p:spPr bwMode="auto">
            <a:xfrm>
              <a:off x="1176" y="12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4" name="Oval 50"/>
            <p:cNvSpPr>
              <a:spLocks noChangeArrowheads="1"/>
            </p:cNvSpPr>
            <p:nvPr/>
          </p:nvSpPr>
          <p:spPr bwMode="auto">
            <a:xfrm>
              <a:off x="1293" y="120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5" name="Oval 51"/>
            <p:cNvSpPr>
              <a:spLocks noChangeArrowheads="1"/>
            </p:cNvSpPr>
            <p:nvPr/>
          </p:nvSpPr>
          <p:spPr bwMode="auto">
            <a:xfrm>
              <a:off x="1418" y="125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6" name="Oval 52"/>
            <p:cNvSpPr>
              <a:spLocks noChangeArrowheads="1"/>
            </p:cNvSpPr>
            <p:nvPr/>
          </p:nvSpPr>
          <p:spPr bwMode="auto">
            <a:xfrm>
              <a:off x="1534" y="12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7" name="Oval 53"/>
            <p:cNvSpPr>
              <a:spLocks noChangeArrowheads="1"/>
            </p:cNvSpPr>
            <p:nvPr/>
          </p:nvSpPr>
          <p:spPr bwMode="auto">
            <a:xfrm>
              <a:off x="1651" y="12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8" name="Oval 54"/>
            <p:cNvSpPr>
              <a:spLocks noChangeArrowheads="1"/>
            </p:cNvSpPr>
            <p:nvPr/>
          </p:nvSpPr>
          <p:spPr bwMode="auto">
            <a:xfrm>
              <a:off x="1768" y="12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099" name="Oval 55"/>
            <p:cNvSpPr>
              <a:spLocks noChangeArrowheads="1"/>
            </p:cNvSpPr>
            <p:nvPr/>
          </p:nvSpPr>
          <p:spPr bwMode="auto">
            <a:xfrm>
              <a:off x="1885" y="12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0" name="Oval 56"/>
            <p:cNvSpPr>
              <a:spLocks noChangeArrowheads="1"/>
            </p:cNvSpPr>
            <p:nvPr/>
          </p:nvSpPr>
          <p:spPr bwMode="auto">
            <a:xfrm>
              <a:off x="2002" y="12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1" name="Oval 57"/>
            <p:cNvSpPr>
              <a:spLocks noChangeArrowheads="1"/>
            </p:cNvSpPr>
            <p:nvPr/>
          </p:nvSpPr>
          <p:spPr bwMode="auto">
            <a:xfrm>
              <a:off x="2126" y="126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2" name="Oval 58"/>
            <p:cNvSpPr>
              <a:spLocks noChangeArrowheads="1"/>
            </p:cNvSpPr>
            <p:nvPr/>
          </p:nvSpPr>
          <p:spPr bwMode="auto">
            <a:xfrm>
              <a:off x="2243" y="12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3" name="Oval 59"/>
            <p:cNvSpPr>
              <a:spLocks noChangeArrowheads="1"/>
            </p:cNvSpPr>
            <p:nvPr/>
          </p:nvSpPr>
          <p:spPr bwMode="auto">
            <a:xfrm>
              <a:off x="2360" y="12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4" name="Oval 60"/>
            <p:cNvSpPr>
              <a:spLocks noChangeArrowheads="1"/>
            </p:cNvSpPr>
            <p:nvPr/>
          </p:nvSpPr>
          <p:spPr bwMode="auto">
            <a:xfrm>
              <a:off x="2477" y="12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5" name="Oval 61"/>
            <p:cNvSpPr>
              <a:spLocks noChangeArrowheads="1"/>
            </p:cNvSpPr>
            <p:nvPr/>
          </p:nvSpPr>
          <p:spPr bwMode="auto">
            <a:xfrm>
              <a:off x="2594" y="12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6" name="Oval 62"/>
            <p:cNvSpPr>
              <a:spLocks noChangeArrowheads="1"/>
            </p:cNvSpPr>
            <p:nvPr/>
          </p:nvSpPr>
          <p:spPr bwMode="auto">
            <a:xfrm>
              <a:off x="2711" y="12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7" name="Oval 63"/>
            <p:cNvSpPr>
              <a:spLocks noChangeArrowheads="1"/>
            </p:cNvSpPr>
            <p:nvPr/>
          </p:nvSpPr>
          <p:spPr bwMode="auto">
            <a:xfrm>
              <a:off x="2835" y="127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8" name="Oval 64"/>
            <p:cNvSpPr>
              <a:spLocks noChangeArrowheads="1"/>
            </p:cNvSpPr>
            <p:nvPr/>
          </p:nvSpPr>
          <p:spPr bwMode="auto">
            <a:xfrm>
              <a:off x="2952" y="12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09" name="Oval 65"/>
            <p:cNvSpPr>
              <a:spLocks noChangeArrowheads="1"/>
            </p:cNvSpPr>
            <p:nvPr/>
          </p:nvSpPr>
          <p:spPr bwMode="auto">
            <a:xfrm>
              <a:off x="3069" y="126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0" name="Oval 66"/>
            <p:cNvSpPr>
              <a:spLocks noChangeArrowheads="1"/>
            </p:cNvSpPr>
            <p:nvPr/>
          </p:nvSpPr>
          <p:spPr bwMode="auto">
            <a:xfrm>
              <a:off x="3186" y="12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1" name="Oval 67"/>
            <p:cNvSpPr>
              <a:spLocks noChangeArrowheads="1"/>
            </p:cNvSpPr>
            <p:nvPr/>
          </p:nvSpPr>
          <p:spPr bwMode="auto">
            <a:xfrm>
              <a:off x="3303" y="125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2" name="Oval 68"/>
            <p:cNvSpPr>
              <a:spLocks noChangeArrowheads="1"/>
            </p:cNvSpPr>
            <p:nvPr/>
          </p:nvSpPr>
          <p:spPr bwMode="auto">
            <a:xfrm>
              <a:off x="234" y="255"/>
              <a:ext cx="92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3" name="Oval 69"/>
            <p:cNvSpPr>
              <a:spLocks noChangeArrowheads="1"/>
            </p:cNvSpPr>
            <p:nvPr/>
          </p:nvSpPr>
          <p:spPr bwMode="auto">
            <a:xfrm>
              <a:off x="351" y="253"/>
              <a:ext cx="92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4" name="Oval 70"/>
            <p:cNvSpPr>
              <a:spLocks noChangeArrowheads="1"/>
            </p:cNvSpPr>
            <p:nvPr/>
          </p:nvSpPr>
          <p:spPr bwMode="auto">
            <a:xfrm>
              <a:off x="467" y="254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5" name="Oval 71"/>
            <p:cNvSpPr>
              <a:spLocks noChangeArrowheads="1"/>
            </p:cNvSpPr>
            <p:nvPr/>
          </p:nvSpPr>
          <p:spPr bwMode="auto">
            <a:xfrm>
              <a:off x="584" y="252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6" name="Oval 72"/>
            <p:cNvSpPr>
              <a:spLocks noChangeArrowheads="1"/>
            </p:cNvSpPr>
            <p:nvPr/>
          </p:nvSpPr>
          <p:spPr bwMode="auto">
            <a:xfrm>
              <a:off x="701" y="253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7" name="Oval 73"/>
            <p:cNvSpPr>
              <a:spLocks noChangeArrowheads="1"/>
            </p:cNvSpPr>
            <p:nvPr/>
          </p:nvSpPr>
          <p:spPr bwMode="auto">
            <a:xfrm>
              <a:off x="818" y="251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8" name="Oval 74"/>
            <p:cNvSpPr>
              <a:spLocks noChangeArrowheads="1"/>
            </p:cNvSpPr>
            <p:nvPr/>
          </p:nvSpPr>
          <p:spPr bwMode="auto">
            <a:xfrm>
              <a:off x="943" y="253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19" name="Oval 75"/>
            <p:cNvSpPr>
              <a:spLocks noChangeArrowheads="1"/>
            </p:cNvSpPr>
            <p:nvPr/>
          </p:nvSpPr>
          <p:spPr bwMode="auto">
            <a:xfrm>
              <a:off x="1059" y="251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0" name="Oval 76"/>
            <p:cNvSpPr>
              <a:spLocks noChangeArrowheads="1"/>
            </p:cNvSpPr>
            <p:nvPr/>
          </p:nvSpPr>
          <p:spPr bwMode="auto">
            <a:xfrm>
              <a:off x="1176" y="252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1" name="Oval 77"/>
            <p:cNvSpPr>
              <a:spLocks noChangeArrowheads="1"/>
            </p:cNvSpPr>
            <p:nvPr/>
          </p:nvSpPr>
          <p:spPr bwMode="auto">
            <a:xfrm>
              <a:off x="1293" y="250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2" name="Oval 78"/>
            <p:cNvSpPr>
              <a:spLocks noChangeArrowheads="1"/>
            </p:cNvSpPr>
            <p:nvPr/>
          </p:nvSpPr>
          <p:spPr bwMode="auto">
            <a:xfrm>
              <a:off x="1410" y="251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3" name="Oval 79"/>
            <p:cNvSpPr>
              <a:spLocks noChangeArrowheads="1"/>
            </p:cNvSpPr>
            <p:nvPr/>
          </p:nvSpPr>
          <p:spPr bwMode="auto">
            <a:xfrm>
              <a:off x="1527" y="249"/>
              <a:ext cx="92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4" name="Oval 80"/>
            <p:cNvSpPr>
              <a:spLocks noChangeArrowheads="1"/>
            </p:cNvSpPr>
            <p:nvPr/>
          </p:nvSpPr>
          <p:spPr bwMode="auto">
            <a:xfrm>
              <a:off x="1651" y="254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5" name="Oval 81"/>
            <p:cNvSpPr>
              <a:spLocks noChangeArrowheads="1"/>
            </p:cNvSpPr>
            <p:nvPr/>
          </p:nvSpPr>
          <p:spPr bwMode="auto">
            <a:xfrm>
              <a:off x="1768" y="252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6" name="Oval 82"/>
            <p:cNvSpPr>
              <a:spLocks noChangeArrowheads="1"/>
            </p:cNvSpPr>
            <p:nvPr/>
          </p:nvSpPr>
          <p:spPr bwMode="auto">
            <a:xfrm>
              <a:off x="1885" y="253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7" name="Oval 83"/>
            <p:cNvSpPr>
              <a:spLocks noChangeArrowheads="1"/>
            </p:cNvSpPr>
            <p:nvPr/>
          </p:nvSpPr>
          <p:spPr bwMode="auto">
            <a:xfrm>
              <a:off x="2002" y="251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8" name="Oval 84"/>
            <p:cNvSpPr>
              <a:spLocks noChangeArrowheads="1"/>
            </p:cNvSpPr>
            <p:nvPr/>
          </p:nvSpPr>
          <p:spPr bwMode="auto">
            <a:xfrm>
              <a:off x="2119" y="252"/>
              <a:ext cx="92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29" name="Oval 85"/>
            <p:cNvSpPr>
              <a:spLocks noChangeArrowheads="1"/>
            </p:cNvSpPr>
            <p:nvPr/>
          </p:nvSpPr>
          <p:spPr bwMode="auto">
            <a:xfrm>
              <a:off x="2236" y="250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0" name="Oval 86"/>
            <p:cNvSpPr>
              <a:spLocks noChangeArrowheads="1"/>
            </p:cNvSpPr>
            <p:nvPr/>
          </p:nvSpPr>
          <p:spPr bwMode="auto">
            <a:xfrm>
              <a:off x="2360" y="255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1" name="Oval 87"/>
            <p:cNvSpPr>
              <a:spLocks noChangeArrowheads="1"/>
            </p:cNvSpPr>
            <p:nvPr/>
          </p:nvSpPr>
          <p:spPr bwMode="auto">
            <a:xfrm>
              <a:off x="2477" y="253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2" name="Oval 88"/>
            <p:cNvSpPr>
              <a:spLocks noChangeArrowheads="1"/>
            </p:cNvSpPr>
            <p:nvPr/>
          </p:nvSpPr>
          <p:spPr bwMode="auto">
            <a:xfrm>
              <a:off x="2594" y="254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3" name="Oval 89"/>
            <p:cNvSpPr>
              <a:spLocks noChangeArrowheads="1"/>
            </p:cNvSpPr>
            <p:nvPr/>
          </p:nvSpPr>
          <p:spPr bwMode="auto">
            <a:xfrm>
              <a:off x="2711" y="252"/>
              <a:ext cx="92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4" name="Oval 90"/>
            <p:cNvSpPr>
              <a:spLocks noChangeArrowheads="1"/>
            </p:cNvSpPr>
            <p:nvPr/>
          </p:nvSpPr>
          <p:spPr bwMode="auto">
            <a:xfrm>
              <a:off x="2828" y="253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5" name="Oval 91"/>
            <p:cNvSpPr>
              <a:spLocks noChangeArrowheads="1"/>
            </p:cNvSpPr>
            <p:nvPr/>
          </p:nvSpPr>
          <p:spPr bwMode="auto">
            <a:xfrm>
              <a:off x="2944" y="251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6" name="Oval 92"/>
            <p:cNvSpPr>
              <a:spLocks noChangeArrowheads="1"/>
            </p:cNvSpPr>
            <p:nvPr/>
          </p:nvSpPr>
          <p:spPr bwMode="auto">
            <a:xfrm>
              <a:off x="3069" y="256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7" name="Oval 93"/>
            <p:cNvSpPr>
              <a:spLocks noChangeArrowheads="1"/>
            </p:cNvSpPr>
            <p:nvPr/>
          </p:nvSpPr>
          <p:spPr bwMode="auto">
            <a:xfrm>
              <a:off x="3186" y="254"/>
              <a:ext cx="92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8" name="Oval 94"/>
            <p:cNvSpPr>
              <a:spLocks noChangeArrowheads="1"/>
            </p:cNvSpPr>
            <p:nvPr/>
          </p:nvSpPr>
          <p:spPr bwMode="auto">
            <a:xfrm>
              <a:off x="3303" y="255"/>
              <a:ext cx="92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39" name="Oval 95"/>
            <p:cNvSpPr>
              <a:spLocks noChangeArrowheads="1"/>
            </p:cNvSpPr>
            <p:nvPr/>
          </p:nvSpPr>
          <p:spPr bwMode="auto">
            <a:xfrm>
              <a:off x="3420" y="253"/>
              <a:ext cx="92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0" name="Oval 96"/>
            <p:cNvSpPr>
              <a:spLocks noChangeArrowheads="1"/>
            </p:cNvSpPr>
            <p:nvPr/>
          </p:nvSpPr>
          <p:spPr bwMode="auto">
            <a:xfrm>
              <a:off x="3536" y="254"/>
              <a:ext cx="93" cy="84"/>
            </a:xfrm>
            <a:prstGeom prst="ellipse">
              <a:avLst/>
            </a:prstGeom>
            <a:solidFill>
              <a:srgbClr val="3D76C1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1" name="Oval 97"/>
            <p:cNvSpPr>
              <a:spLocks noChangeArrowheads="1"/>
            </p:cNvSpPr>
            <p:nvPr/>
          </p:nvSpPr>
          <p:spPr bwMode="auto">
            <a:xfrm>
              <a:off x="476" y="371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2" name="Oval 98"/>
            <p:cNvSpPr>
              <a:spLocks noChangeArrowheads="1"/>
            </p:cNvSpPr>
            <p:nvPr/>
          </p:nvSpPr>
          <p:spPr bwMode="auto">
            <a:xfrm>
              <a:off x="593" y="369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3" name="Oval 99"/>
            <p:cNvSpPr>
              <a:spLocks noChangeArrowheads="1"/>
            </p:cNvSpPr>
            <p:nvPr/>
          </p:nvSpPr>
          <p:spPr bwMode="auto">
            <a:xfrm>
              <a:off x="710" y="370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4" name="Oval 100"/>
            <p:cNvSpPr>
              <a:spLocks noChangeArrowheads="1"/>
            </p:cNvSpPr>
            <p:nvPr/>
          </p:nvSpPr>
          <p:spPr bwMode="auto">
            <a:xfrm>
              <a:off x="827" y="368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5" name="Oval 101"/>
            <p:cNvSpPr>
              <a:spLocks noChangeArrowheads="1"/>
            </p:cNvSpPr>
            <p:nvPr/>
          </p:nvSpPr>
          <p:spPr bwMode="auto">
            <a:xfrm>
              <a:off x="944" y="369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6" name="Oval 102"/>
            <p:cNvSpPr>
              <a:spLocks noChangeArrowheads="1"/>
            </p:cNvSpPr>
            <p:nvPr/>
          </p:nvSpPr>
          <p:spPr bwMode="auto">
            <a:xfrm>
              <a:off x="1060" y="367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7" name="Oval 103"/>
            <p:cNvSpPr>
              <a:spLocks noChangeArrowheads="1"/>
            </p:cNvSpPr>
            <p:nvPr/>
          </p:nvSpPr>
          <p:spPr bwMode="auto">
            <a:xfrm>
              <a:off x="1185" y="369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8" name="Oval 104"/>
            <p:cNvSpPr>
              <a:spLocks noChangeArrowheads="1"/>
            </p:cNvSpPr>
            <p:nvPr/>
          </p:nvSpPr>
          <p:spPr bwMode="auto">
            <a:xfrm>
              <a:off x="1302" y="36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49" name="Oval 105"/>
            <p:cNvSpPr>
              <a:spLocks noChangeArrowheads="1"/>
            </p:cNvSpPr>
            <p:nvPr/>
          </p:nvSpPr>
          <p:spPr bwMode="auto">
            <a:xfrm>
              <a:off x="1419" y="368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50" name="Oval 106"/>
            <p:cNvSpPr>
              <a:spLocks noChangeArrowheads="1"/>
            </p:cNvSpPr>
            <p:nvPr/>
          </p:nvSpPr>
          <p:spPr bwMode="auto">
            <a:xfrm>
              <a:off x="1536" y="366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51" name="Oval 107"/>
            <p:cNvSpPr>
              <a:spLocks noChangeArrowheads="1"/>
            </p:cNvSpPr>
            <p:nvPr/>
          </p:nvSpPr>
          <p:spPr bwMode="auto">
            <a:xfrm>
              <a:off x="1652" y="367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52" name="Oval 108"/>
            <p:cNvSpPr>
              <a:spLocks noChangeArrowheads="1"/>
            </p:cNvSpPr>
            <p:nvPr/>
          </p:nvSpPr>
          <p:spPr bwMode="auto">
            <a:xfrm>
              <a:off x="1769" y="365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53" name="Oval 109"/>
            <p:cNvSpPr>
              <a:spLocks noChangeArrowheads="1"/>
            </p:cNvSpPr>
            <p:nvPr/>
          </p:nvSpPr>
          <p:spPr bwMode="auto">
            <a:xfrm>
              <a:off x="1894" y="370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54" name="Oval 110"/>
            <p:cNvSpPr>
              <a:spLocks noChangeArrowheads="1"/>
            </p:cNvSpPr>
            <p:nvPr/>
          </p:nvSpPr>
          <p:spPr bwMode="auto">
            <a:xfrm>
              <a:off x="2011" y="368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55" name="Oval 111"/>
            <p:cNvSpPr>
              <a:spLocks noChangeArrowheads="1"/>
            </p:cNvSpPr>
            <p:nvPr/>
          </p:nvSpPr>
          <p:spPr bwMode="auto">
            <a:xfrm>
              <a:off x="485" y="491"/>
              <a:ext cx="93" cy="84"/>
            </a:xfrm>
            <a:prstGeom prst="ellipse">
              <a:avLst/>
            </a:prstGeom>
            <a:solidFill>
              <a:srgbClr val="3D9CCD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56" name="Oval 112"/>
            <p:cNvSpPr>
              <a:spLocks noChangeArrowheads="1"/>
            </p:cNvSpPr>
            <p:nvPr/>
          </p:nvSpPr>
          <p:spPr bwMode="auto">
            <a:xfrm>
              <a:off x="602" y="489"/>
              <a:ext cx="92" cy="84"/>
            </a:xfrm>
            <a:prstGeom prst="ellipse">
              <a:avLst/>
            </a:prstGeom>
            <a:solidFill>
              <a:srgbClr val="3D9CCD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57" name="Oval 113"/>
            <p:cNvSpPr>
              <a:spLocks noChangeArrowheads="1"/>
            </p:cNvSpPr>
            <p:nvPr/>
          </p:nvSpPr>
          <p:spPr bwMode="auto">
            <a:xfrm>
              <a:off x="1060" y="486"/>
              <a:ext cx="93" cy="84"/>
            </a:xfrm>
            <a:prstGeom prst="ellipse">
              <a:avLst/>
            </a:prstGeom>
            <a:solidFill>
              <a:srgbClr val="3D9CCD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  <p:sp>
          <p:nvSpPr>
            <p:cNvPr id="2158" name="Oval 114"/>
            <p:cNvSpPr>
              <a:spLocks noChangeArrowheads="1"/>
            </p:cNvSpPr>
            <p:nvPr/>
          </p:nvSpPr>
          <p:spPr bwMode="auto">
            <a:xfrm>
              <a:off x="1200" y="485"/>
              <a:ext cx="93" cy="84"/>
            </a:xfrm>
            <a:prstGeom prst="ellipse">
              <a:avLst/>
            </a:prstGeom>
            <a:solidFill>
              <a:srgbClr val="3D9CCD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ctr" eaLnBrk="0" fontAlgn="base" latinLnBrk="1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5pPr>
      <a:lvl6pPr marL="3429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6pPr>
      <a:lvl7pPr marL="6858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7pPr>
      <a:lvl8pPr marL="10287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8pPr>
      <a:lvl9pPr marL="13716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9pPr>
    </p:titleStyle>
    <p:bodyStyle>
      <a:lvl1pPr marL="335280" indent="-33528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v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66750" indent="-32893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1900">
          <a:solidFill>
            <a:schemeClr val="tx1"/>
          </a:solidFill>
          <a:latin typeface="+mn-lt"/>
          <a:ea typeface="+mn-ea"/>
        </a:defRPr>
      </a:lvl2pPr>
      <a:lvl3pPr marL="970280" indent="-30162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600">
          <a:solidFill>
            <a:schemeClr val="tx1"/>
          </a:solidFill>
          <a:latin typeface="+mn-lt"/>
          <a:ea typeface="+mn-ea"/>
        </a:defRPr>
      </a:lvl3pPr>
      <a:lvl4pPr marL="1260475" indent="-288925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4pPr>
      <a:lvl5pPr marL="15525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5pPr>
      <a:lvl6pPr marL="18954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6pPr>
      <a:lvl7pPr marL="22383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7pPr>
      <a:lvl8pPr marL="25812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8pPr>
      <a:lvl9pPr marL="29241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5"/>
          <p:cNvSpPr>
            <a:spLocks noChangeArrowheads="1"/>
          </p:cNvSpPr>
          <p:nvPr/>
        </p:nvSpPr>
        <p:spPr bwMode="auto">
          <a:xfrm>
            <a:off x="11750675" y="6619875"/>
            <a:ext cx="347663" cy="23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4529" rIns="0" bIns="34529" anchor="ctr"/>
          <a:lstStyle>
            <a:lvl1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F52876-DD73-4AB6-9079-099B179D0F54}" type="slidenum">
              <a:rPr kumimoji="0" lang="en-GB" altLang="en-US" sz="675" b="0" i="1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  <a:ea typeface="Gulim" panose="020B0600000101010101" pitchFamily="34" charset="-127"/>
                <a:cs typeface="+mn-cs"/>
              </a:rPr>
            </a:fld>
            <a:r>
              <a:rPr kumimoji="0" lang="en-GB" altLang="en-US" sz="675" b="0" i="1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ahoma" panose="020B0604030504040204" pitchFamily="34" charset="0"/>
                <a:ea typeface="Gulim" panose="020B0600000101010101" pitchFamily="34" charset="-127"/>
                <a:cs typeface="+mn-cs"/>
              </a:rPr>
              <a:t> </a:t>
            </a:r>
            <a:endParaRPr kumimoji="0" lang="ko-KR" altLang="en-US" sz="675" b="0" i="1" u="none" strike="noStrike" kern="1200" cap="none" spc="0" normalizeH="0" baseline="0" noProof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ahoma" panose="020B0604030504040204" pitchFamily="34" charset="0"/>
              <a:ea typeface="Gulim" panose="020B0600000101010101" pitchFamily="34" charset="-127"/>
              <a:cs typeface="+mn-cs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0477500" y="46038"/>
            <a:ext cx="1416050" cy="239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ulim" panose="020B0600000101010101" pitchFamily="34" charset="-127"/>
                <a:ea typeface="宋体" panose="02010600030101010101" pitchFamily="2" charset="-122"/>
                <a:cs typeface="+mn-cs"/>
              </a:rPr>
              <a:t>数据库原理及应用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8" name="Picture 2" descr="subbar"/>
          <p:cNvPicPr>
            <a:picLocks noChangeAspect="1"/>
          </p:cNvPicPr>
          <p:nvPr userDrawn="1"/>
        </p:nvPicPr>
        <p:blipFill>
          <a:blip r:embed="rId12"/>
          <a:srcRect l="189" r="267"/>
          <a:stretch>
            <a:fillRect/>
          </a:stretch>
        </p:blipFill>
        <p:spPr>
          <a:xfrm>
            <a:off x="0" y="-7937"/>
            <a:ext cx="12192000" cy="33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-35559" y="4763"/>
            <a:ext cx="2125980" cy="30035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69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ulim" panose="020B0600000101010101" pitchFamily="34" charset="-127"/>
                <a:ea typeface="宋体" panose="02010600030101010101" pitchFamily="2" charset="-122"/>
                <a:cs typeface="+mn-cs"/>
              </a:rPr>
              <a:t>高级数据库系统技术</a:t>
            </a:r>
            <a:endParaRPr kumimoji="0" lang="zh-CN" altLang="en-US" sz="1695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0754043" y="44450"/>
            <a:ext cx="1478280" cy="30035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latinLnBrk="1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69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ulim" panose="020B0600000101010101" pitchFamily="34" charset="-127"/>
                <a:ea typeface="宋体" panose="02010600030101010101" pitchFamily="2" charset="-122"/>
                <a:cs typeface="+mn-cs"/>
              </a:rPr>
              <a:t>电子科技大学</a:t>
            </a:r>
            <a:endParaRPr kumimoji="0" lang="zh-CN" altLang="en-US" sz="1695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+mj-lt"/>
          <a:ea typeface="Malgun Gothic" panose="020B0503020000020004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anose="020F0502020204030204" pitchFamily="34" charset="0"/>
          <a:ea typeface="Malgun Gothic" panose="020B0503020000020004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anose="020F0502020204030204" pitchFamily="34" charset="0"/>
          <a:ea typeface="Malgun Gothic" panose="020B0503020000020004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anose="020F0502020204030204" pitchFamily="34" charset="0"/>
          <a:ea typeface="Malgun Gothic" panose="020B0503020000020004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anose="020F0502020204030204" pitchFamily="34" charset="0"/>
          <a:ea typeface="Malgun Gothic" panose="020B0503020000020004" charset="-127"/>
        </a:defRPr>
      </a:lvl5pPr>
      <a:lvl6pPr marL="3429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6pPr>
      <a:lvl7pPr marL="6858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7pPr>
      <a:lvl8pPr marL="10287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8pPr>
      <a:lvl9pPr marL="1371600" algn="ctr" rtl="0" eaLnBrk="0" fontAlgn="base" latinLnBrk="1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Gulim" panose="020B0600000101010101" pitchFamily="34" charset="-127"/>
          <a:ea typeface="Gulim" panose="020B0600000101010101" pitchFamily="34" charset="-127"/>
        </a:defRPr>
      </a:lvl9pPr>
    </p:titleStyle>
    <p:bodyStyle>
      <a:lvl1pPr marL="335280" indent="-33528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v"/>
        <a:defRPr sz="2200">
          <a:solidFill>
            <a:schemeClr val="tx1"/>
          </a:solidFill>
          <a:latin typeface="+mn-lt"/>
          <a:ea typeface="Malgun Gothic" panose="020B0503020000020004" charset="-127"/>
          <a:cs typeface="+mn-cs"/>
        </a:defRPr>
      </a:lvl1pPr>
      <a:lvl2pPr marL="666750" indent="-32893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1900">
          <a:solidFill>
            <a:schemeClr val="tx1"/>
          </a:solidFill>
          <a:latin typeface="+mn-lt"/>
          <a:ea typeface="Malgun Gothic" panose="020B0503020000020004" charset="-127"/>
        </a:defRPr>
      </a:lvl2pPr>
      <a:lvl3pPr marL="970280" indent="-30162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600">
          <a:solidFill>
            <a:schemeClr val="tx1"/>
          </a:solidFill>
          <a:latin typeface="+mn-lt"/>
          <a:ea typeface="Malgun Gothic" panose="020B0503020000020004" charset="-127"/>
        </a:defRPr>
      </a:lvl3pPr>
      <a:lvl4pPr marL="1260475" indent="-288925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Malgun Gothic" panose="020B0503020000020004" charset="-127"/>
        </a:defRPr>
      </a:lvl4pPr>
      <a:lvl5pPr marL="15525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Malgun Gothic" panose="020B0503020000020004" charset="-127"/>
        </a:defRPr>
      </a:lvl5pPr>
      <a:lvl6pPr marL="18954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6pPr>
      <a:lvl7pPr marL="22383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7pPr>
      <a:lvl8pPr marL="25812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8pPr>
      <a:lvl9pPr marL="2924175" indent="-29083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618615" y="2841625"/>
            <a:ext cx="963168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4802" tIns="32401" rIns="64802" bIns="32401">
            <a:spAutoFit/>
          </a:bodyPr>
          <a:lstStyle/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高级数据库系统技术</a:t>
            </a:r>
            <a:r>
              <a:rPr kumimoji="0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课程介绍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14354" y="3756791"/>
            <a:ext cx="35509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仿宋_GB2312" pitchFamily="1" charset="-122"/>
                <a:ea typeface="仿宋_GB2312" pitchFamily="1" charset="-122"/>
              </a:rPr>
              <a:t>授课教师：张凤荔</a:t>
            </a:r>
            <a:r>
              <a:rPr lang="en-US" altLang="zh-CN" b="1" dirty="0">
                <a:solidFill>
                  <a:srgbClr val="0070C0"/>
                </a:solidFill>
                <a:latin typeface="仿宋_GB2312" pitchFamily="1" charset="-122"/>
                <a:ea typeface="仿宋_GB2312" pitchFamily="1" charset="-122"/>
              </a:rPr>
              <a:t> </a:t>
            </a:r>
            <a:r>
              <a:rPr lang="zh-CN" altLang="en-US" b="1" dirty="0">
                <a:solidFill>
                  <a:srgbClr val="0070C0"/>
                </a:solidFill>
                <a:latin typeface="仿宋_GB2312" pitchFamily="1" charset="-122"/>
                <a:ea typeface="仿宋_GB2312" pitchFamily="1" charset="-122"/>
              </a:rPr>
              <a:t>陆鑫 </a:t>
            </a:r>
            <a:endParaRPr lang="zh-CN" altLang="en-US" b="1" dirty="0">
              <a:solidFill>
                <a:srgbClr val="0070C0"/>
              </a:solidFill>
              <a:latin typeface="仿宋_GB2312" pitchFamily="1" charset="-122"/>
              <a:ea typeface="仿宋_GB2312" pitchFamily="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8260" y="333375"/>
            <a:ext cx="1190117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00">
                <a:sym typeface="+mn-ea"/>
              </a:rPr>
              <a:t>[3]openGauss</a:t>
            </a:r>
            <a:r>
              <a:rPr lang="zh-CN" altLang="en-US" sz="2600">
                <a:sym typeface="+mn-ea"/>
              </a:rPr>
              <a:t>SQL 数据库知识图谱学习资源：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https://opengauss.org/zh/knowledge/</a:t>
            </a:r>
            <a:endParaRPr lang="zh-CN" altLang="en-US" sz="26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1332865"/>
            <a:ext cx="12105640" cy="53232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" y="1575435"/>
            <a:ext cx="11376660" cy="5078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135" y="332740"/>
            <a:ext cx="118497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[4]</a:t>
            </a:r>
            <a:r>
              <a:rPr lang="zh-CN" altLang="en-US"/>
              <a:t>华为数据库工程师</a:t>
            </a:r>
            <a:r>
              <a:rPr lang="en-US" altLang="zh-CN">
                <a:sym typeface="+mn-ea"/>
              </a:rPr>
              <a:t>HCIA-openGauss</a:t>
            </a:r>
            <a:r>
              <a:rPr lang="zh-CN" altLang="en-US"/>
              <a:t>认证课程</a:t>
            </a:r>
            <a:r>
              <a:rPr lang="en-US" altLang="zh-CN"/>
              <a:t>: </a:t>
            </a:r>
            <a:r>
              <a:rPr lang="zh-CN" altLang="en-US"/>
              <a:t>https://e.huawei.com/cn/talent/outPage/#/sxz-course/home?courseId=087z-sJzsA9xaGYDBGsm19HuJS8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65100" y="414985"/>
            <a:ext cx="881122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七、本课程校内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学习资源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访问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与作业提交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923290"/>
            <a:ext cx="12055475" cy="571246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65100" y="414985"/>
            <a:ext cx="881122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七、本课程校内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学习资源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访问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与作业提交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1052830"/>
            <a:ext cx="12014200" cy="5175885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65100" y="414985"/>
            <a:ext cx="881122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八、本课程作业提交时限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405" y="1124585"/>
            <a:ext cx="111302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专题一：</a:t>
            </a:r>
            <a:r>
              <a:rPr lang="zh-CN" altLang="en-US" dirty="0" smtClean="0">
                <a:sym typeface="+mn-ea"/>
              </a:rPr>
              <a:t>实践</a:t>
            </a:r>
            <a:r>
              <a:rPr lang="zh-CN" altLang="en-US" dirty="0" smtClean="0">
                <a:sym typeface="+mn-ea"/>
              </a:rPr>
              <a:t>大作业，</a:t>
            </a:r>
            <a:r>
              <a:rPr lang="zh-CN" altLang="en-US" dirty="0" smtClean="0">
                <a:sym typeface="+mn-ea"/>
              </a:rPr>
              <a:t>提交</a:t>
            </a:r>
            <a:r>
              <a:rPr lang="zh-CN" altLang="en-US" dirty="0" smtClean="0">
                <a:sym typeface="+mn-ea"/>
              </a:rPr>
              <a:t>截止时间第</a:t>
            </a:r>
            <a:r>
              <a:rPr lang="en-US" altLang="zh-CN" dirty="0" smtClean="0">
                <a:sym typeface="+mn-ea"/>
              </a:rPr>
              <a:t>5</a:t>
            </a:r>
            <a:r>
              <a:rPr lang="zh-CN" altLang="en-US" dirty="0" smtClean="0">
                <a:sym typeface="+mn-ea"/>
              </a:rPr>
              <a:t>周周日（</a:t>
            </a:r>
            <a:r>
              <a:rPr lang="en-US" altLang="zh-CN" dirty="0" smtClean="0">
                <a:sym typeface="+mn-ea"/>
              </a:rPr>
              <a:t>10</a:t>
            </a:r>
            <a:r>
              <a:rPr lang="zh-CN" altLang="en-US" dirty="0" smtClean="0">
                <a:sym typeface="+mn-ea"/>
              </a:rPr>
              <a:t>月</a:t>
            </a:r>
            <a:r>
              <a:rPr lang="en-US" altLang="zh-CN" dirty="0" smtClean="0">
                <a:sym typeface="+mn-ea"/>
              </a:rPr>
              <a:t>6</a:t>
            </a:r>
            <a:r>
              <a:rPr lang="zh-CN" altLang="en-US" dirty="0" smtClean="0">
                <a:sym typeface="+mn-ea"/>
              </a:rPr>
              <a:t>日）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专题二：</a:t>
            </a:r>
            <a:r>
              <a:rPr lang="zh-CN" altLang="en-US" dirty="0" smtClean="0">
                <a:sym typeface="+mn-ea"/>
              </a:rPr>
              <a:t>实践大作业，提交截止时间第</a:t>
            </a:r>
            <a:r>
              <a:rPr lang="en-US" altLang="zh-CN" dirty="0" smtClean="0">
                <a:sym typeface="+mn-ea"/>
              </a:rPr>
              <a:t>9</a:t>
            </a:r>
            <a:r>
              <a:rPr lang="zh-CN" altLang="en-US" dirty="0" smtClean="0">
                <a:sym typeface="+mn-ea"/>
              </a:rPr>
              <a:t>周周日（</a:t>
            </a:r>
            <a:r>
              <a:rPr lang="en-US" altLang="zh-CN" dirty="0" smtClean="0">
                <a:sym typeface="+mn-ea"/>
              </a:rPr>
              <a:t>11</a:t>
            </a:r>
            <a:r>
              <a:rPr lang="zh-CN" altLang="en-US" dirty="0" smtClean="0">
                <a:sym typeface="+mn-ea"/>
              </a:rPr>
              <a:t>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日）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专题三：</a:t>
            </a:r>
            <a:r>
              <a:rPr lang="zh-CN" altLang="en-US" dirty="0" smtClean="0">
                <a:sym typeface="+mn-ea"/>
              </a:rPr>
              <a:t>实践大作业，提交截止时间第</a:t>
            </a:r>
            <a:r>
              <a:rPr lang="en-US" altLang="zh-CN" dirty="0" smtClean="0">
                <a:sym typeface="+mn-ea"/>
              </a:rPr>
              <a:t>12</a:t>
            </a:r>
            <a:r>
              <a:rPr lang="zh-CN" altLang="en-US" dirty="0" smtClean="0">
                <a:sym typeface="+mn-ea"/>
              </a:rPr>
              <a:t>周周日（</a:t>
            </a:r>
            <a:r>
              <a:rPr lang="en-US" altLang="zh-CN" dirty="0" smtClean="0">
                <a:sym typeface="+mn-ea"/>
              </a:rPr>
              <a:t>11</a:t>
            </a:r>
            <a:r>
              <a:rPr lang="zh-CN" altLang="en-US" dirty="0" smtClean="0">
                <a:sym typeface="+mn-ea"/>
              </a:rPr>
              <a:t>月</a:t>
            </a:r>
            <a:r>
              <a:rPr lang="en-US" altLang="zh-CN" dirty="0" smtClean="0">
                <a:sym typeface="+mn-ea"/>
              </a:rPr>
              <a:t>24</a:t>
            </a:r>
            <a:r>
              <a:rPr lang="zh-CN" altLang="en-US" dirty="0" smtClean="0">
                <a:sym typeface="+mn-ea"/>
              </a:rPr>
              <a:t>日）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535" y="3084195"/>
            <a:ext cx="119303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说明</a:t>
            </a:r>
            <a:r>
              <a:rPr lang="zh-CN" altLang="en-US" dirty="0">
                <a:sym typeface="+mn-ea"/>
              </a:rPr>
              <a:t>：超过截止时间补交作业，该次作业成绩最多为</a:t>
            </a:r>
            <a:r>
              <a:rPr lang="en-US" altLang="zh-CN" dirty="0">
                <a:sym typeface="+mn-ea"/>
              </a:rPr>
              <a:t>8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分，</a:t>
            </a:r>
            <a:r>
              <a:rPr lang="en-US" altLang="zh-CN" dirty="0">
                <a:sym typeface="+mn-ea"/>
              </a:rPr>
              <a:t>11</a:t>
            </a:r>
            <a:r>
              <a:rPr lang="zh-CN" altLang="en-US" dirty="0">
                <a:sym typeface="+mn-ea"/>
              </a:rPr>
              <a:t>月</a:t>
            </a:r>
            <a:r>
              <a:rPr lang="en-US" altLang="zh-CN" dirty="0">
                <a:sym typeface="+mn-ea"/>
              </a:rPr>
              <a:t>30</a:t>
            </a:r>
            <a:r>
              <a:rPr lang="zh-CN" altLang="en-US" dirty="0">
                <a:sym typeface="+mn-ea"/>
              </a:rPr>
              <a:t>日后，不再接受补交作业。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65100" y="414985"/>
            <a:ext cx="881122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九、本课程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师生交流群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pic>
        <p:nvPicPr>
          <p:cNvPr id="3" name="图片 2" descr="2024-2025-1高级数据库系统技术群二维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1124585"/>
            <a:ext cx="4433570" cy="401574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794125" y="6308090"/>
            <a:ext cx="4538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PostgreSQL</a:t>
            </a:r>
            <a:r>
              <a:rPr 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数据库管理系统软件</a:t>
            </a:r>
            <a:endParaRPr lang="zh-CN" sz="2000">
              <a:solidFill>
                <a:srgbClr val="FF0000"/>
              </a:solidFill>
              <a:cs typeface="黑体" panose="02010609060101010101" pitchFamily="49" charset="-122"/>
              <a:sym typeface="+mn-ea"/>
            </a:endParaRP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93345" y="343230"/>
            <a:ext cx="881122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十、本课程数据库实践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软件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" y="1002030"/>
            <a:ext cx="12039600" cy="5147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584700" y="6308090"/>
            <a:ext cx="34753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PostgreSQL</a:t>
            </a:r>
            <a:r>
              <a:rPr 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数据库管理工具</a:t>
            </a:r>
            <a:endParaRPr lang="zh-CN" sz="2000">
              <a:solidFill>
                <a:srgbClr val="FF0000"/>
              </a:solidFill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378460"/>
            <a:ext cx="12052300" cy="587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51910" y="6308090"/>
            <a:ext cx="49256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华为开源</a:t>
            </a:r>
            <a:r>
              <a:rPr lang="en-US" alt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openGuass</a:t>
            </a:r>
            <a:r>
              <a:rPr 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数据库管理系统软件</a:t>
            </a:r>
            <a:endParaRPr lang="zh-CN" sz="2000">
              <a:solidFill>
                <a:srgbClr val="FF0000"/>
              </a:solidFill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406400"/>
            <a:ext cx="11963400" cy="5966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014470" y="6308090"/>
            <a:ext cx="45224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华为开源</a:t>
            </a:r>
            <a:r>
              <a:rPr lang="en-US" alt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openGuass</a:t>
            </a:r>
            <a:r>
              <a:rPr 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数据库管理工具</a:t>
            </a:r>
            <a:endParaRPr lang="zh-CN" sz="2000">
              <a:solidFill>
                <a:srgbClr val="FF0000"/>
              </a:solidFill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404495"/>
            <a:ext cx="11849100" cy="56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2"/>
          <p:cNvSpPr txBox="1">
            <a:spLocks noChangeArrowheads="1"/>
          </p:cNvSpPr>
          <p:nvPr/>
        </p:nvSpPr>
        <p:spPr bwMode="auto">
          <a:xfrm>
            <a:off x="119380" y="423545"/>
            <a:ext cx="10883265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一、“数据库课程”在计算学科专业中的培养定位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sp>
        <p:nvSpPr>
          <p:cNvPr id="11267" name="矩形 5"/>
          <p:cNvSpPr>
            <a:spLocks noChangeArrowheads="1"/>
          </p:cNvSpPr>
          <p:nvPr/>
        </p:nvSpPr>
        <p:spPr bwMode="auto">
          <a:xfrm>
            <a:off x="407670" y="1196975"/>
            <a:ext cx="1108646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just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/>
              <a:t>“</a:t>
            </a:r>
            <a:r>
              <a:rPr lang="zh-CN" altLang="en-US" sz="2600" dirty="0"/>
              <a:t>数据库课程</a:t>
            </a:r>
            <a:r>
              <a:rPr lang="en-US" altLang="zh-CN" sz="2600" dirty="0"/>
              <a:t>”</a:t>
            </a:r>
            <a:r>
              <a:rPr lang="zh-CN" altLang="en-US" sz="2600" dirty="0"/>
              <a:t>在计算学科专业（如计算机科学、计算机工程、软件工程、数据科学、信息系统、信息技术、网络空间安全）</a:t>
            </a:r>
            <a:r>
              <a:rPr lang="zh-CN" altLang="en-US" sz="2600" dirty="0">
                <a:sym typeface="+mn-ea"/>
              </a:rPr>
              <a:t>中作为</a:t>
            </a:r>
            <a:r>
              <a:rPr lang="zh-CN" altLang="en-US" sz="2600" dirty="0"/>
              <a:t>学科基础课程。</a:t>
            </a:r>
            <a:endParaRPr lang="en-US" altLang="zh-CN" sz="2600" dirty="0"/>
          </a:p>
          <a:p>
            <a:pPr algn="just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>
                <a:sym typeface="+mn-ea"/>
              </a:rPr>
              <a:t>“</a:t>
            </a:r>
            <a:r>
              <a:rPr lang="zh-CN" altLang="en-US" sz="2600" dirty="0">
                <a:sym typeface="+mn-ea"/>
              </a:rPr>
              <a:t>数据库课程</a:t>
            </a:r>
            <a:r>
              <a:rPr lang="en-US" altLang="zh-CN" sz="2600" dirty="0">
                <a:sym typeface="+mn-ea"/>
              </a:rPr>
              <a:t>”</a:t>
            </a:r>
            <a:r>
              <a:rPr lang="zh-CN" altLang="en-US" sz="2600" dirty="0"/>
              <a:t>培养定位是使学生未来成为合格的软件工程师、数据库工程师、数据架构师、数据库</a:t>
            </a:r>
            <a:r>
              <a:rPr lang="en-US" altLang="zh-CN" sz="2600" dirty="0"/>
              <a:t>DBA</a:t>
            </a:r>
            <a:r>
              <a:rPr lang="zh-CN" altLang="en-US" sz="2600" dirty="0"/>
              <a:t>、数据分析师，以及信息主管（</a:t>
            </a:r>
            <a:r>
              <a:rPr lang="en-US" altLang="zh-CN" sz="2600" dirty="0"/>
              <a:t>CIO</a:t>
            </a:r>
            <a:r>
              <a:rPr lang="zh-CN" altLang="en-US" sz="2600" dirty="0"/>
              <a:t>）等专业人员。</a:t>
            </a:r>
            <a:endParaRPr lang="en-US" altLang="zh-CN" sz="2600" dirty="0"/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404495"/>
            <a:ext cx="12070715" cy="57473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00525" y="6308090"/>
            <a:ext cx="35261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Oracle</a:t>
            </a:r>
            <a:r>
              <a:rPr lang="zh-CN" altLang="en-US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开源虚拟化</a:t>
            </a:r>
            <a:r>
              <a:rPr 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软件</a:t>
            </a:r>
            <a:endParaRPr lang="zh-CN" sz="2000">
              <a:solidFill>
                <a:srgbClr val="FF0000"/>
              </a:solidFill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6520" y="332740"/>
            <a:ext cx="12176125" cy="57835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00525" y="6308090"/>
            <a:ext cx="35261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华为开源操作系统</a:t>
            </a:r>
            <a:r>
              <a:rPr lang="zh-CN" sz="2000">
                <a:solidFill>
                  <a:srgbClr val="FF0000"/>
                </a:solidFill>
                <a:cs typeface="黑体" panose="02010609060101010101" pitchFamily="49" charset="-122"/>
                <a:sym typeface="+mn-ea"/>
              </a:rPr>
              <a:t>软件</a:t>
            </a:r>
            <a:endParaRPr lang="zh-CN" sz="2000">
              <a:solidFill>
                <a:srgbClr val="FF0000"/>
              </a:solidFill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64000" y="2924175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课程介绍结束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！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2"/>
          <p:cNvSpPr txBox="1">
            <a:spLocks noChangeArrowheads="1"/>
          </p:cNvSpPr>
          <p:nvPr/>
        </p:nvSpPr>
        <p:spPr bwMode="auto">
          <a:xfrm>
            <a:off x="191979" y="332740"/>
            <a:ext cx="960120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二、国内外一流大学数据库课程开设情况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39416" y="908050"/>
          <a:ext cx="8528685" cy="4104640"/>
        </p:xfrm>
        <a:graphic>
          <a:graphicData uri="http://schemas.openxmlformats.org/drawingml/2006/table">
            <a:tbl>
              <a:tblPr/>
              <a:tblGrid>
                <a:gridCol w="4933315"/>
                <a:gridCol w="1862455"/>
                <a:gridCol w="1732915"/>
              </a:tblGrid>
              <a:tr h="64012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课程名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本科 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研究生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63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数据库系统概论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                                    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必修  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805"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95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83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数据库原理及应用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必修  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数据库管理系统实现技术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选修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选修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分布式数据库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805"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95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83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选修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CN" sz="180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高级数据库技术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805"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95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83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选修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《Nosql</a:t>
                      </a:r>
                      <a:r>
                        <a:rPr lang="zh-CN" altLang="en-US" sz="180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数据库技术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805"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95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83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选修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数据库设计实践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805"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95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83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选修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805"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95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83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数据库应用系统开发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选修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43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《Oracle/SQL Server/DB2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数据库系统管理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》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805"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95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83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>
                          <a:ln>
                            <a:noFill/>
                          </a:ln>
                          <a:effectLst/>
                          <a:latin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选修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805"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95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83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5" marR="91435"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388" name="矩形 1"/>
          <p:cNvSpPr>
            <a:spLocks noChangeArrowheads="1"/>
          </p:cNvSpPr>
          <p:nvPr/>
        </p:nvSpPr>
        <p:spPr bwMode="auto">
          <a:xfrm>
            <a:off x="767408" y="6033770"/>
            <a:ext cx="9936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rgbClr val="FF0000"/>
                </a:solidFill>
              </a:rPr>
              <a:t>清华大学计算机科学专业</a:t>
            </a:r>
            <a:r>
              <a:rPr lang="zh-CN" altLang="en-US" sz="2000" dirty="0"/>
              <a:t>：数据库系统概论（</a:t>
            </a:r>
            <a:r>
              <a:rPr lang="en-US" altLang="zh-CN" sz="2000" dirty="0"/>
              <a:t>32</a:t>
            </a:r>
            <a:r>
              <a:rPr lang="zh-CN" altLang="en-US" sz="2000" dirty="0"/>
              <a:t>学时）、数据库技术与应用（</a:t>
            </a:r>
            <a:r>
              <a:rPr lang="en-US" altLang="zh-CN" sz="2000" dirty="0"/>
              <a:t>48</a:t>
            </a:r>
            <a:r>
              <a:rPr lang="zh-CN" altLang="en-US" sz="2000" dirty="0"/>
              <a:t>学时）、数据库专题训练（</a:t>
            </a:r>
            <a:r>
              <a:rPr lang="en-US" altLang="zh-CN" sz="2000" dirty="0"/>
              <a:t>32</a:t>
            </a:r>
            <a:r>
              <a:rPr lang="zh-CN" altLang="en-US" sz="2000" dirty="0"/>
              <a:t>学时）</a:t>
            </a:r>
            <a:endParaRPr lang="zh-CN" altLang="en-US" sz="2000" dirty="0"/>
          </a:p>
        </p:txBody>
      </p:sp>
      <p:sp>
        <p:nvSpPr>
          <p:cNvPr id="13389" name="矩形 4"/>
          <p:cNvSpPr>
            <a:spLocks noChangeArrowheads="1"/>
          </p:cNvSpPr>
          <p:nvPr/>
        </p:nvSpPr>
        <p:spPr bwMode="auto">
          <a:xfrm>
            <a:off x="767408" y="5169535"/>
            <a:ext cx="10152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>
                <a:solidFill>
                  <a:srgbClr val="FF0000"/>
                </a:solidFill>
              </a:rPr>
              <a:t>Stanford</a:t>
            </a:r>
            <a:r>
              <a:rPr lang="zh-CN" altLang="en-US" sz="2000">
                <a:solidFill>
                  <a:srgbClr val="FF0000"/>
                </a:solidFill>
              </a:rPr>
              <a:t>大学计算机科学专业</a:t>
            </a:r>
            <a:r>
              <a:rPr lang="zh-CN" altLang="en-US" sz="2000"/>
              <a:t>：</a:t>
            </a:r>
            <a:r>
              <a:rPr lang="en-US" altLang="zh-CN" sz="2000"/>
              <a:t>Introduce to Databases</a:t>
            </a:r>
            <a:r>
              <a:rPr lang="zh-CN" altLang="en-US" sz="2000"/>
              <a:t>（</a:t>
            </a:r>
            <a:r>
              <a:rPr lang="en-US" altLang="zh-CN" sz="2000"/>
              <a:t>45</a:t>
            </a:r>
            <a:r>
              <a:rPr lang="zh-CN" altLang="en-US" sz="2000"/>
              <a:t>学时）、</a:t>
            </a:r>
            <a:r>
              <a:rPr lang="en-US" altLang="zh-CN" sz="2000"/>
              <a:t> Databases System Principle</a:t>
            </a:r>
            <a:r>
              <a:rPr lang="zh-CN" altLang="en-US" sz="2000"/>
              <a:t>（</a:t>
            </a:r>
            <a:r>
              <a:rPr lang="en-US" altLang="zh-CN" sz="2000"/>
              <a:t>45</a:t>
            </a:r>
            <a:r>
              <a:rPr lang="zh-CN" altLang="en-US" sz="2000"/>
              <a:t>学时）、</a:t>
            </a:r>
            <a:r>
              <a:rPr lang="en-US" altLang="zh-CN" sz="2000"/>
              <a:t>Parallel and Distributed Data Management</a:t>
            </a:r>
            <a:r>
              <a:rPr lang="zh-CN" altLang="en-US" sz="2000"/>
              <a:t>（</a:t>
            </a:r>
            <a:r>
              <a:rPr lang="en-US" altLang="zh-CN" sz="2000"/>
              <a:t>45</a:t>
            </a:r>
            <a:r>
              <a:rPr lang="zh-CN" altLang="en-US" sz="2000"/>
              <a:t>学时）</a:t>
            </a:r>
            <a:endParaRPr lang="zh-CN" altLang="en-US" sz="2000"/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9" grpId="0"/>
      <p:bldP spid="13389" grpId="1"/>
      <p:bldP spid="13388" grpId="0"/>
      <p:bldP spid="1338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Text Box 2"/>
          <p:cNvSpPr txBox="1">
            <a:spLocks noChangeArrowheads="1"/>
          </p:cNvSpPr>
          <p:nvPr/>
        </p:nvSpPr>
        <p:spPr bwMode="auto">
          <a:xfrm>
            <a:off x="308610" y="405130"/>
            <a:ext cx="1097153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三、本课程教学内容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7715" y="1772920"/>
            <a:ext cx="9037955" cy="32334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None/>
            </a:pPr>
            <a:r>
              <a:rPr lang="zh-CN" altLang="en-US" sz="2600" dirty="0" smtClean="0">
                <a:solidFill>
                  <a:srgbClr val="FF0000"/>
                </a:solidFill>
              </a:rPr>
              <a:t>专题一：DBMS内核技术原理（15学时）</a:t>
            </a:r>
            <a:r>
              <a:rPr lang="zh-CN" altLang="en-US" sz="2600" dirty="0" smtClean="0">
                <a:solidFill>
                  <a:schemeClr val="tx1"/>
                </a:solidFill>
              </a:rPr>
              <a:t>，陆老师讲授</a:t>
            </a:r>
            <a:endParaRPr lang="zh-CN" altLang="en-US" sz="2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CM1:</a:t>
            </a:r>
            <a:r>
              <a:rPr lang="zh-CN" altLang="en-US" sz="2600" dirty="0"/>
              <a:t>数据库DBMS基础    </a:t>
            </a:r>
            <a:r>
              <a:rPr lang="en-US" altLang="zh-CN" sz="2600" dirty="0"/>
              <a:t>	</a:t>
            </a:r>
            <a:r>
              <a:rPr lang="en-US" altLang="zh-CN" sz="2600" dirty="0" smtClean="0"/>
              <a:t>		3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>
                <a:sym typeface="+mn-ea"/>
              </a:rPr>
              <a:t>CM2:</a:t>
            </a:r>
            <a:r>
              <a:rPr lang="zh-CN" altLang="en-US" sz="2600" dirty="0" smtClean="0">
                <a:sym typeface="+mn-ea"/>
              </a:rPr>
              <a:t>数据库查询处理</a:t>
            </a:r>
            <a:r>
              <a:rPr lang="zh-CN" altLang="en-US" sz="2600" dirty="0">
                <a:sym typeface="+mn-ea"/>
              </a:rPr>
              <a:t>与优化	</a:t>
            </a:r>
            <a:r>
              <a:rPr lang="en-US" altLang="zh-CN" sz="2600" dirty="0">
                <a:sym typeface="+mn-ea"/>
              </a:rPr>
              <a:t>		3</a:t>
            </a:r>
            <a:r>
              <a:rPr lang="zh-CN" altLang="en-US" sz="2600" dirty="0">
                <a:sym typeface="+mn-ea"/>
              </a:rPr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CM3:</a:t>
            </a:r>
            <a:r>
              <a:rPr lang="zh-CN" altLang="en-US" sz="2600" dirty="0" smtClean="0"/>
              <a:t>数据库存储管理</a:t>
            </a:r>
            <a:r>
              <a:rPr lang="en-US" altLang="zh-CN" sz="2600" dirty="0" smtClean="0"/>
              <a:t>		</a:t>
            </a:r>
            <a:r>
              <a:rPr lang="en-US" altLang="zh-CN" sz="2600" dirty="0"/>
              <a:t>		2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CM4:</a:t>
            </a:r>
            <a:r>
              <a:rPr lang="zh-CN" altLang="en-US" sz="2600" dirty="0" smtClean="0">
                <a:sym typeface="+mn-ea"/>
              </a:rPr>
              <a:t>数据库索引技术</a:t>
            </a:r>
            <a:r>
              <a:rPr lang="en-US" altLang="zh-CN" sz="2600" dirty="0" smtClean="0">
                <a:sym typeface="+mn-ea"/>
              </a:rPr>
              <a:t>	</a:t>
            </a:r>
            <a:r>
              <a:rPr lang="en-US" altLang="zh-CN" sz="2600" dirty="0"/>
              <a:t>			2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CM5:</a:t>
            </a:r>
            <a:r>
              <a:rPr lang="zh-CN" altLang="en-US" sz="2600" dirty="0" smtClean="0"/>
              <a:t>数据库</a:t>
            </a:r>
            <a:r>
              <a:rPr lang="zh-CN" altLang="en-US" sz="2600" dirty="0" smtClean="0">
                <a:sym typeface="+mn-ea"/>
              </a:rPr>
              <a:t>事务处理与并发控制</a:t>
            </a:r>
            <a:r>
              <a:rPr lang="zh-CN" altLang="en-US" sz="2600" dirty="0"/>
              <a:t>	</a:t>
            </a:r>
            <a:r>
              <a:rPr lang="en-US" altLang="zh-CN" sz="2600" dirty="0"/>
              <a:t>	4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CM6:</a:t>
            </a:r>
            <a:r>
              <a:rPr lang="zh-CN" altLang="en-US" sz="2600" dirty="0" smtClean="0"/>
              <a:t>数据库恢复技术</a:t>
            </a:r>
            <a:r>
              <a:rPr lang="en-US" altLang="zh-CN" sz="2600" dirty="0" smtClean="0"/>
              <a:t>		</a:t>
            </a:r>
            <a:r>
              <a:rPr lang="zh-CN" altLang="en-US" sz="2600" dirty="0"/>
              <a:t>	</a:t>
            </a:r>
            <a:r>
              <a:rPr lang="en-US" altLang="zh-CN" sz="2600" dirty="0"/>
              <a:t>	1</a:t>
            </a:r>
            <a:r>
              <a:rPr lang="zh-CN" altLang="en-US" sz="2600" dirty="0"/>
              <a:t>学时</a:t>
            </a:r>
            <a:endParaRPr lang="zh-CN" altLang="en-US" sz="2600" dirty="0"/>
          </a:p>
        </p:txBody>
      </p:sp>
      <p:sp>
        <p:nvSpPr>
          <p:cNvPr id="5" name="文本框 4"/>
          <p:cNvSpPr txBox="1"/>
          <p:nvPr/>
        </p:nvSpPr>
        <p:spPr>
          <a:xfrm>
            <a:off x="768350" y="981710"/>
            <a:ext cx="11360785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eaLnBrk="1" latinLnBrk="0" hangingPunct="1">
              <a:lnSpc>
                <a:spcPts val="3520"/>
              </a:lnSpc>
            </a:pPr>
            <a:r>
              <a:rPr lang="zh-CN" altLang="en-US" sz="2600" dirty="0" smtClean="0">
                <a:sym typeface="+mn-ea"/>
              </a:rPr>
              <a:t>本课程</a:t>
            </a:r>
            <a:r>
              <a:rPr lang="en-US" altLang="zh-CN" sz="2600" dirty="0" smtClean="0">
                <a:sym typeface="+mn-ea"/>
              </a:rPr>
              <a:t>40</a:t>
            </a:r>
            <a:r>
              <a:rPr lang="zh-CN" altLang="en-US" sz="2600" dirty="0" smtClean="0">
                <a:sym typeface="+mn-ea"/>
              </a:rPr>
              <a:t>学时</a:t>
            </a:r>
            <a:r>
              <a:rPr lang="en-US" altLang="zh-CN" sz="2600" dirty="0" smtClean="0">
                <a:sym typeface="+mn-ea"/>
              </a:rPr>
              <a:t>,</a:t>
            </a:r>
            <a:r>
              <a:rPr lang="en-US" sz="2600" dirty="0" smtClean="0">
                <a:sym typeface="+mn-ea"/>
              </a:rPr>
              <a:t>3</a:t>
            </a:r>
            <a:r>
              <a:rPr lang="zh-CN" altLang="en-US" sz="2600" dirty="0" smtClean="0">
                <a:sym typeface="+mn-ea"/>
              </a:rPr>
              <a:t>次课外实践大作业。</a:t>
            </a:r>
            <a:endParaRPr lang="zh-CN" altLang="en-US" sz="2600" dirty="0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23570" y="620395"/>
            <a:ext cx="10924540" cy="23355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None/>
            </a:pPr>
            <a:r>
              <a:rPr lang="zh-CN" altLang="en-US" sz="2600" dirty="0" smtClean="0">
                <a:solidFill>
                  <a:srgbClr val="FF0000"/>
                </a:solidFill>
              </a:rPr>
              <a:t>专题二：华为openGauss 数据库技术与实践（1</a:t>
            </a:r>
            <a:r>
              <a:rPr lang="en-US" altLang="zh-CN" sz="2600" dirty="0" smtClean="0">
                <a:solidFill>
                  <a:srgbClr val="FF0000"/>
                </a:solidFill>
              </a:rPr>
              <a:t>0</a:t>
            </a:r>
            <a:r>
              <a:rPr lang="zh-CN" altLang="en-US" sz="2600" dirty="0" smtClean="0">
                <a:solidFill>
                  <a:srgbClr val="FF0000"/>
                </a:solidFill>
              </a:rPr>
              <a:t>学时）</a:t>
            </a:r>
            <a:r>
              <a:rPr lang="zh-CN" altLang="en-US" sz="2600" dirty="0" smtClean="0">
                <a:solidFill>
                  <a:schemeClr val="tx1"/>
                </a:solidFill>
              </a:rPr>
              <a:t>，陆老师讲授</a:t>
            </a:r>
            <a:endParaRPr lang="zh-CN" altLang="en-US" sz="2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CM7:</a:t>
            </a:r>
            <a:r>
              <a:rPr lang="zh-CN" altLang="en-US" sz="2600" dirty="0"/>
              <a:t>openGauss数据库概述 </a:t>
            </a:r>
            <a:r>
              <a:rPr lang="en-US" altLang="zh-CN" sz="2600" dirty="0"/>
              <a:t>	</a:t>
            </a:r>
            <a:r>
              <a:rPr lang="en-US" altLang="zh-CN" sz="2600" dirty="0" smtClean="0"/>
              <a:t>		1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CM8:</a:t>
            </a:r>
            <a:r>
              <a:rPr sz="2600" dirty="0" smtClean="0">
                <a:sym typeface="+mn-ea"/>
              </a:rPr>
              <a:t>openGauss数据库体系架构技术</a:t>
            </a:r>
            <a:r>
              <a:rPr lang="en-US" altLang="zh-CN" sz="2600" dirty="0"/>
              <a:t>	3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CM9:</a:t>
            </a:r>
            <a:r>
              <a:rPr sz="2600" dirty="0" smtClean="0">
                <a:sym typeface="+mn-ea"/>
              </a:rPr>
              <a:t>openGauss数据库软件</a:t>
            </a:r>
            <a:r>
              <a:rPr lang="zh-CN" sz="2600" dirty="0" smtClean="0">
                <a:sym typeface="+mn-ea"/>
              </a:rPr>
              <a:t>实践</a:t>
            </a:r>
            <a:r>
              <a:rPr lang="en-US" altLang="zh-CN" sz="2600" dirty="0" smtClean="0">
                <a:sym typeface="+mn-ea"/>
              </a:rPr>
              <a:t>	</a:t>
            </a:r>
            <a:r>
              <a:rPr lang="en-US" altLang="zh-CN" sz="2600" dirty="0"/>
              <a:t>	2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CM10:</a:t>
            </a:r>
            <a:r>
              <a:rPr sz="2600" dirty="0"/>
              <a:t>openGauss数据库</a:t>
            </a:r>
            <a:r>
              <a:rPr lang="zh-CN" sz="2600" dirty="0"/>
              <a:t>运维与优化</a:t>
            </a:r>
            <a:r>
              <a:rPr sz="2600" dirty="0"/>
              <a:t>管理</a:t>
            </a:r>
            <a:r>
              <a:rPr lang="en-US" altLang="zh-CN" sz="2600" dirty="0"/>
              <a:t>	4</a:t>
            </a:r>
            <a:r>
              <a:rPr lang="zh-CN" altLang="en-US" sz="2600" dirty="0"/>
              <a:t>学时</a:t>
            </a:r>
            <a:endParaRPr lang="zh-CN" altLang="en-US" sz="2600" dirty="0"/>
          </a:p>
        </p:txBody>
      </p:sp>
      <p:sp>
        <p:nvSpPr>
          <p:cNvPr id="2" name="矩形 1"/>
          <p:cNvSpPr/>
          <p:nvPr/>
        </p:nvSpPr>
        <p:spPr>
          <a:xfrm>
            <a:off x="623570" y="3203575"/>
            <a:ext cx="9774555" cy="32334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None/>
            </a:pPr>
            <a:r>
              <a:rPr lang="zh-CN" altLang="en-US" sz="2600" dirty="0" smtClean="0">
                <a:solidFill>
                  <a:srgbClr val="FF0000"/>
                </a:solidFill>
              </a:rPr>
              <a:t>专题三：NoSQL分布式数据库原理与技术（1</a:t>
            </a:r>
            <a:r>
              <a:rPr lang="en-US" altLang="zh-CN" sz="2600" dirty="0" smtClean="0">
                <a:solidFill>
                  <a:srgbClr val="FF0000"/>
                </a:solidFill>
              </a:rPr>
              <a:t>5</a:t>
            </a:r>
            <a:r>
              <a:rPr lang="zh-CN" altLang="en-US" sz="2600" dirty="0" smtClean="0">
                <a:solidFill>
                  <a:srgbClr val="FF0000"/>
                </a:solidFill>
              </a:rPr>
              <a:t>学时）</a:t>
            </a:r>
            <a:r>
              <a:rPr lang="zh-CN" altLang="en-US" sz="2600" dirty="0" smtClean="0">
                <a:solidFill>
                  <a:schemeClr val="tx1"/>
                </a:solidFill>
              </a:rPr>
              <a:t>，张老师讲授</a:t>
            </a:r>
            <a:endParaRPr lang="zh-CN" altLang="en-US" sz="2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CM11:</a:t>
            </a:r>
            <a:r>
              <a:rPr lang="zh-CN" altLang="en-US" sz="2600" dirty="0"/>
              <a:t>分布式</a:t>
            </a:r>
            <a:r>
              <a:rPr lang="zh-CN" altLang="en-US" sz="2600" dirty="0"/>
              <a:t>数据库技术原理 </a:t>
            </a:r>
            <a:r>
              <a:rPr lang="en-US" altLang="zh-CN" sz="2600" dirty="0"/>
              <a:t>	</a:t>
            </a:r>
            <a:r>
              <a:rPr lang="en-US" altLang="zh-CN" sz="2600" dirty="0" smtClean="0"/>
              <a:t>	4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CM12:</a:t>
            </a:r>
            <a:r>
              <a:rPr sz="2600" dirty="0" smtClean="0"/>
              <a:t>键值对数据库Redis</a:t>
            </a:r>
            <a:r>
              <a:rPr lang="en-US" altLang="zh-CN" sz="2600" dirty="0" smtClean="0"/>
              <a:t>	</a:t>
            </a:r>
            <a:r>
              <a:rPr lang="en-US" altLang="zh-CN" sz="2600" dirty="0"/>
              <a:t>		2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CM13:</a:t>
            </a:r>
            <a:r>
              <a:rPr sz="2600" dirty="0" smtClean="0">
                <a:sym typeface="+mn-ea"/>
              </a:rPr>
              <a:t>列簇数据库HBASE</a:t>
            </a:r>
            <a:r>
              <a:rPr lang="en-US" altLang="zh-CN" sz="2600" dirty="0" smtClean="0">
                <a:sym typeface="+mn-ea"/>
              </a:rPr>
              <a:t>	</a:t>
            </a:r>
            <a:r>
              <a:rPr lang="en-US" altLang="zh-CN" sz="2600" dirty="0"/>
              <a:t>		3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CM14:</a:t>
            </a:r>
            <a:r>
              <a:rPr sz="2600" dirty="0"/>
              <a:t>文档数据库MongoDB</a:t>
            </a:r>
            <a:r>
              <a:rPr lang="en-US" sz="2600" dirty="0"/>
              <a:t>	</a:t>
            </a:r>
            <a:r>
              <a:rPr lang="zh-CN" altLang="en-US" sz="2600" dirty="0"/>
              <a:t>	</a:t>
            </a:r>
            <a:r>
              <a:rPr lang="en-US" altLang="zh-CN" sz="2600" dirty="0"/>
              <a:t>	2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CM15:</a:t>
            </a:r>
            <a:r>
              <a:rPr sz="2600" dirty="0" smtClean="0"/>
              <a:t>图数据库Neo4J</a:t>
            </a:r>
            <a:r>
              <a:rPr lang="en-US" sz="2600" dirty="0" smtClean="0"/>
              <a:t>			</a:t>
            </a:r>
            <a:r>
              <a:rPr lang="zh-CN" altLang="en-US" sz="2600" dirty="0"/>
              <a:t>	</a:t>
            </a:r>
            <a:r>
              <a:rPr lang="en-US" altLang="zh-CN" sz="2600" dirty="0"/>
              <a:t>2</a:t>
            </a:r>
            <a:r>
              <a:rPr lang="zh-CN" altLang="en-US" sz="2600" dirty="0"/>
              <a:t>学时</a:t>
            </a:r>
            <a:endParaRPr lang="zh-CN" altLang="en-US" sz="2600" dirty="0"/>
          </a:p>
          <a:p>
            <a:pPr marL="457200" indent="-457200">
              <a:lnSpc>
                <a:spcPts val="3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600" dirty="0" smtClean="0"/>
              <a:t>CM16:NoSQL</a:t>
            </a:r>
            <a:r>
              <a:rPr lang="zh-CN" altLang="en-US" sz="2600" dirty="0" smtClean="0"/>
              <a:t>数据库项目实践</a:t>
            </a:r>
            <a:r>
              <a:rPr lang="en-US" altLang="zh-CN" sz="2600" dirty="0" smtClean="0"/>
              <a:t>	</a:t>
            </a:r>
            <a:r>
              <a:rPr lang="zh-CN" altLang="en-US" sz="2600" dirty="0"/>
              <a:t>	</a:t>
            </a:r>
            <a:r>
              <a:rPr lang="en-US" altLang="zh-CN" sz="2600" dirty="0"/>
              <a:t>	2</a:t>
            </a:r>
            <a:r>
              <a:rPr lang="zh-CN" altLang="en-US" sz="2600" dirty="0"/>
              <a:t>学时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Text Box 2"/>
          <p:cNvSpPr txBox="1">
            <a:spLocks noChangeArrowheads="1"/>
          </p:cNvSpPr>
          <p:nvPr/>
        </p:nvSpPr>
        <p:spPr bwMode="auto">
          <a:xfrm>
            <a:off x="165100" y="405130"/>
            <a:ext cx="1097153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四、本课程学习考核评价方式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79425" y="981075"/>
            <a:ext cx="1114234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|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z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]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</a:t>
            </a:r>
            <a:r>
              <a:rPr lang="zh-CN" altLang="en-US" sz="26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考核环节</a:t>
            </a:r>
            <a:endParaRPr lang="zh-CN" altLang="en-US" sz="26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课程考核针对专题一、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专题二、专题三的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数据库实践大作业进行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评价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，分别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占课程总成绩的</a:t>
            </a: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25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%、</a:t>
            </a:r>
            <a:r>
              <a:rPr lang="en-US" sz="26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%。</a:t>
            </a:r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79425" y="2421255"/>
            <a:ext cx="11712575" cy="255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|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z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]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0000"/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6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课程考核评价材料</a:t>
            </a:r>
            <a:endParaRPr lang="en-US" altLang="zh-CN" sz="26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专题一：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PostgreSQL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数据库内核技术研究实践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大作业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专题二：</a:t>
            </a:r>
            <a:r>
              <a:rPr lang="zh-CN" altLang="en-US" sz="2400" dirty="0">
                <a:sym typeface="+mn-ea"/>
              </a:rPr>
              <a:t>openGauss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数据库开发实践大作业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专题三：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NoSQL分布式数据库开发实践大作业</a:t>
            </a:r>
            <a:endParaRPr lang="zh-CN" altLang="en-US" sz="24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2"/>
          <p:cNvSpPr txBox="1">
            <a:spLocks noChangeArrowheads="1"/>
          </p:cNvSpPr>
          <p:nvPr/>
        </p:nvSpPr>
        <p:spPr bwMode="auto">
          <a:xfrm>
            <a:off x="263208" y="476568"/>
            <a:ext cx="960120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五、本课程参考书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pic>
        <p:nvPicPr>
          <p:cNvPr id="48" name="图片 48" descr="bef1abab8a2c54f2e1861e462b0e8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4965065"/>
            <a:ext cx="1540510" cy="1768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83205" y="5229225"/>
            <a:ext cx="92659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>
                <a:latin typeface="+mn-ea"/>
                <a:ea typeface="+mn-ea"/>
                <a:cs typeface="+mn-ea"/>
              </a:rPr>
              <a:t>[3]</a:t>
            </a:r>
            <a:r>
              <a:rPr lang="zh-CN">
                <a:latin typeface="+mn-ea"/>
                <a:ea typeface="+mn-ea"/>
                <a:cs typeface="+mn-ea"/>
                <a:sym typeface="+mn-ea"/>
              </a:rPr>
              <a:t>陆鑫，张凤荔，陈安龙编著，</a:t>
            </a:r>
            <a:r>
              <a:rPr lang="zh-CN">
                <a:latin typeface="+mn-ea"/>
                <a:ea typeface="+mn-ea"/>
                <a:cs typeface="+mn-ea"/>
              </a:rPr>
              <a:t>数据库系统原理与实践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[M].北京：</a:t>
            </a:r>
            <a:r>
              <a:rPr lang="zh-CN">
                <a:latin typeface="+mn-ea"/>
                <a:ea typeface="+mn-ea"/>
                <a:cs typeface="+mn-ea"/>
              </a:rPr>
              <a:t>机械工业出版社，</a:t>
            </a:r>
            <a:r>
              <a:rPr lang="en-US">
                <a:latin typeface="+mn-ea"/>
                <a:ea typeface="+mn-ea"/>
                <a:cs typeface="+mn-ea"/>
              </a:rPr>
              <a:t>2024.3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3070225"/>
            <a:ext cx="1572260" cy="1536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" y="1052830"/>
            <a:ext cx="1647190" cy="20148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69870" y="1196340"/>
            <a:ext cx="91116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just">
              <a:buClrTx/>
              <a:buSzTx/>
              <a:buFontTx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[1] 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彭智勇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彭煜玮编著，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PostgreSQL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数据库内核分析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[M]. 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北京：机械工业出版社，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2022.</a:t>
            </a:r>
            <a:endParaRPr lang="en-US" altLang="zh-CN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70505" y="3136900"/>
            <a:ext cx="911288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[2] 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李国良，周敏奇编著，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openGauss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数据库核心技术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 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[M].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北京：清华大学出版社，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2020.</a:t>
            </a:r>
            <a:endParaRPr lang="en-US" altLang="zh-CN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20065" y="1040130"/>
            <a:ext cx="1173162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00"/>
              <a:t>[1]</a:t>
            </a:r>
            <a:r>
              <a:rPr lang="zh-CN" altLang="en-US" sz="2600"/>
              <a:t>PostgreSQL1</a:t>
            </a:r>
            <a:r>
              <a:rPr lang="en-US" altLang="zh-CN" sz="2600"/>
              <a:t>5</a:t>
            </a:r>
            <a:r>
              <a:rPr lang="zh-CN" altLang="en-US" sz="2600"/>
              <a:t>.</a:t>
            </a:r>
            <a:r>
              <a:rPr lang="en-US" altLang="zh-CN" sz="2600"/>
              <a:t>7</a:t>
            </a:r>
            <a:r>
              <a:rPr lang="zh-CN" altLang="en-US" sz="2600"/>
              <a:t> 中文手册：</a:t>
            </a:r>
            <a:r>
              <a:rPr lang="en-US" altLang="zh-CN" sz="2600"/>
              <a:t>h</a:t>
            </a:r>
            <a:r>
              <a:rPr sz="2600">
                <a:sym typeface="+mn-ea"/>
              </a:rPr>
              <a:t>ttp://www.postgres.cn/docs/15/index.html</a:t>
            </a:r>
            <a:endParaRPr sz="2600">
              <a:sym typeface="+mn-ea"/>
            </a:endParaRPr>
          </a:p>
        </p:txBody>
      </p:sp>
      <p:sp>
        <p:nvSpPr>
          <p:cNvPr id="16386" name="Text Box 2"/>
          <p:cNvSpPr txBox="1"/>
          <p:nvPr/>
        </p:nvSpPr>
        <p:spPr bwMode="auto">
          <a:xfrm>
            <a:off x="144463" y="404813"/>
            <a:ext cx="12047537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591" tIns="36296" rIns="72591" bIns="36296">
            <a:spAutoFit/>
          </a:bodyPr>
          <a:lstStyle>
            <a:lvl1pPr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defTabSz="966470"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defTabSz="96647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l" eaLnBrk="1" hangingPunct="1">
              <a:buClrTx/>
              <a:buSzTx/>
              <a:buFontTx/>
              <a:defRPr/>
            </a:pP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六、数据库课程的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电子学习资料</a:t>
            </a:r>
            <a:endParaRPr lang="zh-CN" altLang="en-US" sz="28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1708150"/>
            <a:ext cx="11633835" cy="483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5280" y="476885"/>
            <a:ext cx="1133475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00">
                <a:sym typeface="+mn-ea"/>
              </a:rPr>
              <a:t>[2]</a:t>
            </a:r>
            <a:r>
              <a:rPr lang="zh-CN" altLang="en-US" sz="2600">
                <a:sym typeface="+mn-ea"/>
              </a:rPr>
              <a:t>PostgreSQL 数据库在线学习资源：</a:t>
            </a:r>
            <a:endParaRPr lang="zh-CN" altLang="en-US" sz="2600">
              <a:sym typeface="+mn-ea"/>
            </a:endParaRPr>
          </a:p>
          <a:p>
            <a:r>
              <a:rPr lang="zh-CN" altLang="en-US" sz="2600">
                <a:sym typeface="+mn-ea"/>
              </a:rPr>
              <a:t>https://www.postgresql.org/docs/online-resources/</a:t>
            </a:r>
            <a:endParaRPr lang="zh-CN" altLang="en-US" sz="26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890" y="1421130"/>
            <a:ext cx="11455400" cy="52412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c2d61978-7bea-4bf9-9447-7a6d01906b53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01931920-8a1e-456f-8baa-c47b14f1bdbe"/>
  <p:tag name="COMMONDATA" val="eyJoZGlkIjoiNDk2YTQ5MjU4MmVlMDRhOTU1NmM1OTljMzY2NDJjYzQifQ=="/>
  <p:tag name="commondata" val="eyJoZGlkIjoiNTM5NmVjMWQxM2IzMDUyOGU2YjgwZTA2ZWM3NTVmMTMifQ=="/>
</p:tagLst>
</file>

<file path=ppt/theme/theme1.xml><?xml version="1.0" encoding="utf-8"?>
<a:theme xmlns:a="http://schemas.openxmlformats.org/drawingml/2006/main" name="5_색종이 상자_2">
  <a:themeElements>
    <a:clrScheme name="4_색종이 상자_2 1">
      <a:dk1>
        <a:srgbClr val="000000"/>
      </a:dk1>
      <a:lt1>
        <a:srgbClr val="FFFFFF"/>
      </a:lt1>
      <a:dk2>
        <a:srgbClr val="CC6600"/>
      </a:dk2>
      <a:lt2>
        <a:srgbClr val="F5B363"/>
      </a:lt2>
      <a:accent1>
        <a:srgbClr val="EB933B"/>
      </a:accent1>
      <a:accent2>
        <a:srgbClr val="F3C917"/>
      </a:accent2>
      <a:accent3>
        <a:srgbClr val="FFFFFF"/>
      </a:accent3>
      <a:accent4>
        <a:srgbClr val="000000"/>
      </a:accent4>
      <a:accent5>
        <a:srgbClr val="F3C8AF"/>
      </a:accent5>
      <a:accent6>
        <a:srgbClr val="DCB614"/>
      </a:accent6>
      <a:hlink>
        <a:srgbClr val="BB9321"/>
      </a:hlink>
      <a:folHlink>
        <a:srgbClr val="F1E785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1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FF0000"/>
          </a:buClr>
          <a:buSzTx/>
          <a:buFont typeface="Wingdings" panose="05000000000000000000" pitchFamily="2" charset="2"/>
          <a:buNone/>
          <a:defRPr kumimoji="0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1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FF0000"/>
          </a:buClr>
          <a:buSzTx/>
          <a:buFont typeface="Wingdings" panose="05000000000000000000" pitchFamily="2" charset="2"/>
          <a:buNone/>
          <a:defRPr kumimoji="0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4_색종이 상자_2 1">
        <a:dk1>
          <a:srgbClr val="000000"/>
        </a:dk1>
        <a:lt1>
          <a:srgbClr val="FFFFFF"/>
        </a:lt1>
        <a:dk2>
          <a:srgbClr val="CC6600"/>
        </a:dk2>
        <a:lt2>
          <a:srgbClr val="F5B363"/>
        </a:lt2>
        <a:accent1>
          <a:srgbClr val="EB933B"/>
        </a:accent1>
        <a:accent2>
          <a:srgbClr val="F3C917"/>
        </a:accent2>
        <a:accent3>
          <a:srgbClr val="FFFFFF"/>
        </a:accent3>
        <a:accent4>
          <a:srgbClr val="000000"/>
        </a:accent4>
        <a:accent5>
          <a:srgbClr val="F3C8AF"/>
        </a:accent5>
        <a:accent6>
          <a:srgbClr val="DCB614"/>
        </a:accent6>
        <a:hlink>
          <a:srgbClr val="BB9321"/>
        </a:hlink>
        <a:folHlink>
          <a:srgbClr val="F1E7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2">
        <a:dk1>
          <a:srgbClr val="000000"/>
        </a:dk1>
        <a:lt1>
          <a:srgbClr val="FFFFFF"/>
        </a:lt1>
        <a:dk2>
          <a:srgbClr val="7EA93F"/>
        </a:dk2>
        <a:lt2>
          <a:srgbClr val="C1D078"/>
        </a:lt2>
        <a:accent1>
          <a:srgbClr val="A3BC5E"/>
        </a:accent1>
        <a:accent2>
          <a:srgbClr val="DEA866"/>
        </a:accent2>
        <a:accent3>
          <a:srgbClr val="FFFFFF"/>
        </a:accent3>
        <a:accent4>
          <a:srgbClr val="000000"/>
        </a:accent4>
        <a:accent5>
          <a:srgbClr val="CEDAB6"/>
        </a:accent5>
        <a:accent6>
          <a:srgbClr val="C9985C"/>
        </a:accent6>
        <a:hlink>
          <a:srgbClr val="B65A22"/>
        </a:hlink>
        <a:folHlink>
          <a:srgbClr val="EACB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3">
        <a:dk1>
          <a:srgbClr val="000000"/>
        </a:dk1>
        <a:lt1>
          <a:srgbClr val="FFFFFF"/>
        </a:lt1>
        <a:dk2>
          <a:srgbClr val="D56755"/>
        </a:dk2>
        <a:lt2>
          <a:srgbClr val="F6C6C6"/>
        </a:lt2>
        <a:accent1>
          <a:srgbClr val="EC9780"/>
        </a:accent1>
        <a:accent2>
          <a:srgbClr val="ECA958"/>
        </a:accent2>
        <a:accent3>
          <a:srgbClr val="FFFFFF"/>
        </a:accent3>
        <a:accent4>
          <a:srgbClr val="000000"/>
        </a:accent4>
        <a:accent5>
          <a:srgbClr val="F4C9C0"/>
        </a:accent5>
        <a:accent6>
          <a:srgbClr val="D6994F"/>
        </a:accent6>
        <a:hlink>
          <a:srgbClr val="D97131"/>
        </a:hlink>
        <a:folHlink>
          <a:srgbClr val="F7CD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4">
        <a:dk1>
          <a:srgbClr val="000000"/>
        </a:dk1>
        <a:lt1>
          <a:srgbClr val="FFFFFF"/>
        </a:lt1>
        <a:dk2>
          <a:srgbClr val="990000"/>
        </a:dk2>
        <a:lt2>
          <a:srgbClr val="FDBDBB"/>
        </a:lt2>
        <a:accent1>
          <a:srgbClr val="DC4E4E"/>
        </a:accent1>
        <a:accent2>
          <a:srgbClr val="5984EF"/>
        </a:accent2>
        <a:accent3>
          <a:srgbClr val="FFFFFF"/>
        </a:accent3>
        <a:accent4>
          <a:srgbClr val="000000"/>
        </a:accent4>
        <a:accent5>
          <a:srgbClr val="EBB2B2"/>
        </a:accent5>
        <a:accent6>
          <a:srgbClr val="5077D9"/>
        </a:accent6>
        <a:hlink>
          <a:srgbClr val="1E44AE"/>
        </a:hlink>
        <a:folHlink>
          <a:srgbClr val="BDD5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5">
        <a:dk1>
          <a:srgbClr val="000000"/>
        </a:dk1>
        <a:lt1>
          <a:srgbClr val="FFFFFF"/>
        </a:lt1>
        <a:dk2>
          <a:srgbClr val="1475A6"/>
        </a:dk2>
        <a:lt2>
          <a:srgbClr val="B9D4F7"/>
        </a:lt2>
        <a:accent1>
          <a:srgbClr val="69B0D7"/>
        </a:accent1>
        <a:accent2>
          <a:srgbClr val="51C5BF"/>
        </a:accent2>
        <a:accent3>
          <a:srgbClr val="FFFFFF"/>
        </a:accent3>
        <a:accent4>
          <a:srgbClr val="000000"/>
        </a:accent4>
        <a:accent5>
          <a:srgbClr val="B9D4E8"/>
        </a:accent5>
        <a:accent6>
          <a:srgbClr val="49B2AD"/>
        </a:accent6>
        <a:hlink>
          <a:srgbClr val="2F8C93"/>
        </a:hlink>
        <a:folHlink>
          <a:srgbClr val="9BE7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6">
        <a:dk1>
          <a:srgbClr val="000000"/>
        </a:dk1>
        <a:lt1>
          <a:srgbClr val="FFFFFF"/>
        </a:lt1>
        <a:dk2>
          <a:srgbClr val="A60000"/>
        </a:dk2>
        <a:lt2>
          <a:srgbClr val="FDC4C3"/>
        </a:lt2>
        <a:accent1>
          <a:srgbClr val="DB664F"/>
        </a:accent1>
        <a:accent2>
          <a:srgbClr val="76BAD2"/>
        </a:accent2>
        <a:accent3>
          <a:srgbClr val="FFFFFF"/>
        </a:accent3>
        <a:accent4>
          <a:srgbClr val="000000"/>
        </a:accent4>
        <a:accent5>
          <a:srgbClr val="EAB8B2"/>
        </a:accent5>
        <a:accent6>
          <a:srgbClr val="6AA8BE"/>
        </a:accent6>
        <a:hlink>
          <a:srgbClr val="30789C"/>
        </a:hlink>
        <a:folHlink>
          <a:srgbClr val="BCDA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7">
        <a:dk1>
          <a:srgbClr val="000000"/>
        </a:dk1>
        <a:lt1>
          <a:srgbClr val="FFFFFF"/>
        </a:lt1>
        <a:dk2>
          <a:srgbClr val="B57901"/>
        </a:dk2>
        <a:lt2>
          <a:srgbClr val="FFE149"/>
        </a:lt2>
        <a:accent1>
          <a:srgbClr val="F3BF01"/>
        </a:accent1>
        <a:accent2>
          <a:srgbClr val="F37C0F"/>
        </a:accent2>
        <a:accent3>
          <a:srgbClr val="FFFFFF"/>
        </a:accent3>
        <a:accent4>
          <a:srgbClr val="000000"/>
        </a:accent4>
        <a:accent5>
          <a:srgbClr val="F8DCAA"/>
        </a:accent5>
        <a:accent6>
          <a:srgbClr val="DC700C"/>
        </a:accent6>
        <a:hlink>
          <a:srgbClr val="C35219"/>
        </a:hlink>
        <a:folHlink>
          <a:srgbClr val="EEC1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8">
        <a:dk1>
          <a:srgbClr val="000000"/>
        </a:dk1>
        <a:lt1>
          <a:srgbClr val="FFFFFF"/>
        </a:lt1>
        <a:dk2>
          <a:srgbClr val="777777"/>
        </a:dk2>
        <a:lt2>
          <a:srgbClr val="DDDDDD"/>
        </a:lt2>
        <a:accent1>
          <a:srgbClr val="B2B2B2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78787"/>
        </a:accent6>
        <a:hlink>
          <a:srgbClr val="777777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색종이 상자">
  <a:themeElements>
    <a:clrScheme name="5_색종이 상자 1">
      <a:dk1>
        <a:srgbClr val="000000"/>
      </a:dk1>
      <a:lt1>
        <a:srgbClr val="FFFFFF"/>
      </a:lt1>
      <a:dk2>
        <a:srgbClr val="CC6600"/>
      </a:dk2>
      <a:lt2>
        <a:srgbClr val="F5B363"/>
      </a:lt2>
      <a:accent1>
        <a:srgbClr val="EB933B"/>
      </a:accent1>
      <a:accent2>
        <a:srgbClr val="F3C917"/>
      </a:accent2>
      <a:accent3>
        <a:srgbClr val="FFFFFF"/>
      </a:accent3>
      <a:accent4>
        <a:srgbClr val="000000"/>
      </a:accent4>
      <a:accent5>
        <a:srgbClr val="F3C8AF"/>
      </a:accent5>
      <a:accent6>
        <a:srgbClr val="DCB614"/>
      </a:accent6>
      <a:hlink>
        <a:srgbClr val="BB9321"/>
      </a:hlink>
      <a:folHlink>
        <a:srgbClr val="F1E785"/>
      </a:folHlink>
    </a:clrScheme>
    <a:fontScheme name="5_색종이 상자">
      <a:majorFont>
        <a:latin typeface="Gulim"/>
        <a:ea typeface="Guli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1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FF0000"/>
          </a:buClr>
          <a:buSzTx/>
          <a:buFont typeface="Wingdings" panose="05000000000000000000" pitchFamily="2" charset="2"/>
          <a:buNone/>
          <a:defRPr kumimoji="0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1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FF0000"/>
          </a:buClr>
          <a:buSzTx/>
          <a:buFont typeface="Wingdings" panose="05000000000000000000" pitchFamily="2" charset="2"/>
          <a:buNone/>
          <a:defRPr kumimoji="0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5_색종이 상자 1">
        <a:dk1>
          <a:srgbClr val="000000"/>
        </a:dk1>
        <a:lt1>
          <a:srgbClr val="FFFFFF"/>
        </a:lt1>
        <a:dk2>
          <a:srgbClr val="CC6600"/>
        </a:dk2>
        <a:lt2>
          <a:srgbClr val="F5B363"/>
        </a:lt2>
        <a:accent1>
          <a:srgbClr val="EB933B"/>
        </a:accent1>
        <a:accent2>
          <a:srgbClr val="F3C917"/>
        </a:accent2>
        <a:accent3>
          <a:srgbClr val="FFFFFF"/>
        </a:accent3>
        <a:accent4>
          <a:srgbClr val="000000"/>
        </a:accent4>
        <a:accent5>
          <a:srgbClr val="F3C8AF"/>
        </a:accent5>
        <a:accent6>
          <a:srgbClr val="DCB614"/>
        </a:accent6>
        <a:hlink>
          <a:srgbClr val="BB9321"/>
        </a:hlink>
        <a:folHlink>
          <a:srgbClr val="F1E7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색종이 상자 2">
        <a:dk1>
          <a:srgbClr val="000000"/>
        </a:dk1>
        <a:lt1>
          <a:srgbClr val="FFFFFF"/>
        </a:lt1>
        <a:dk2>
          <a:srgbClr val="7EA93F"/>
        </a:dk2>
        <a:lt2>
          <a:srgbClr val="C1D078"/>
        </a:lt2>
        <a:accent1>
          <a:srgbClr val="A3BC5E"/>
        </a:accent1>
        <a:accent2>
          <a:srgbClr val="DEA866"/>
        </a:accent2>
        <a:accent3>
          <a:srgbClr val="FFFFFF"/>
        </a:accent3>
        <a:accent4>
          <a:srgbClr val="000000"/>
        </a:accent4>
        <a:accent5>
          <a:srgbClr val="CEDAB6"/>
        </a:accent5>
        <a:accent6>
          <a:srgbClr val="C9985C"/>
        </a:accent6>
        <a:hlink>
          <a:srgbClr val="B65A22"/>
        </a:hlink>
        <a:folHlink>
          <a:srgbClr val="EACB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색종이 상자 3">
        <a:dk1>
          <a:srgbClr val="000000"/>
        </a:dk1>
        <a:lt1>
          <a:srgbClr val="FFFFFF"/>
        </a:lt1>
        <a:dk2>
          <a:srgbClr val="D56755"/>
        </a:dk2>
        <a:lt2>
          <a:srgbClr val="F6C6C6"/>
        </a:lt2>
        <a:accent1>
          <a:srgbClr val="EC9780"/>
        </a:accent1>
        <a:accent2>
          <a:srgbClr val="ECA958"/>
        </a:accent2>
        <a:accent3>
          <a:srgbClr val="FFFFFF"/>
        </a:accent3>
        <a:accent4>
          <a:srgbClr val="000000"/>
        </a:accent4>
        <a:accent5>
          <a:srgbClr val="F4C9C0"/>
        </a:accent5>
        <a:accent6>
          <a:srgbClr val="D6994F"/>
        </a:accent6>
        <a:hlink>
          <a:srgbClr val="D97131"/>
        </a:hlink>
        <a:folHlink>
          <a:srgbClr val="F7CD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색종이 상자 4">
        <a:dk1>
          <a:srgbClr val="000000"/>
        </a:dk1>
        <a:lt1>
          <a:srgbClr val="FFFFFF"/>
        </a:lt1>
        <a:dk2>
          <a:srgbClr val="990000"/>
        </a:dk2>
        <a:lt2>
          <a:srgbClr val="FDBDBB"/>
        </a:lt2>
        <a:accent1>
          <a:srgbClr val="DC4E4E"/>
        </a:accent1>
        <a:accent2>
          <a:srgbClr val="5984EF"/>
        </a:accent2>
        <a:accent3>
          <a:srgbClr val="FFFFFF"/>
        </a:accent3>
        <a:accent4>
          <a:srgbClr val="000000"/>
        </a:accent4>
        <a:accent5>
          <a:srgbClr val="EBB2B2"/>
        </a:accent5>
        <a:accent6>
          <a:srgbClr val="5077D9"/>
        </a:accent6>
        <a:hlink>
          <a:srgbClr val="1E44AE"/>
        </a:hlink>
        <a:folHlink>
          <a:srgbClr val="BDD5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색종이 상자 5">
        <a:dk1>
          <a:srgbClr val="000000"/>
        </a:dk1>
        <a:lt1>
          <a:srgbClr val="FFFFFF"/>
        </a:lt1>
        <a:dk2>
          <a:srgbClr val="1475A6"/>
        </a:dk2>
        <a:lt2>
          <a:srgbClr val="B9D4F7"/>
        </a:lt2>
        <a:accent1>
          <a:srgbClr val="69B0D7"/>
        </a:accent1>
        <a:accent2>
          <a:srgbClr val="51C5BF"/>
        </a:accent2>
        <a:accent3>
          <a:srgbClr val="FFFFFF"/>
        </a:accent3>
        <a:accent4>
          <a:srgbClr val="000000"/>
        </a:accent4>
        <a:accent5>
          <a:srgbClr val="B9D4E8"/>
        </a:accent5>
        <a:accent6>
          <a:srgbClr val="49B2AD"/>
        </a:accent6>
        <a:hlink>
          <a:srgbClr val="2F8C93"/>
        </a:hlink>
        <a:folHlink>
          <a:srgbClr val="9BE7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색종이 상자 6">
        <a:dk1>
          <a:srgbClr val="000000"/>
        </a:dk1>
        <a:lt1>
          <a:srgbClr val="FFFFFF"/>
        </a:lt1>
        <a:dk2>
          <a:srgbClr val="A60000"/>
        </a:dk2>
        <a:lt2>
          <a:srgbClr val="FDC4C3"/>
        </a:lt2>
        <a:accent1>
          <a:srgbClr val="DB664F"/>
        </a:accent1>
        <a:accent2>
          <a:srgbClr val="76BAD2"/>
        </a:accent2>
        <a:accent3>
          <a:srgbClr val="FFFFFF"/>
        </a:accent3>
        <a:accent4>
          <a:srgbClr val="000000"/>
        </a:accent4>
        <a:accent5>
          <a:srgbClr val="EAB8B2"/>
        </a:accent5>
        <a:accent6>
          <a:srgbClr val="6AA8BE"/>
        </a:accent6>
        <a:hlink>
          <a:srgbClr val="30789C"/>
        </a:hlink>
        <a:folHlink>
          <a:srgbClr val="BCDA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색종이 상자 7">
        <a:dk1>
          <a:srgbClr val="000000"/>
        </a:dk1>
        <a:lt1>
          <a:srgbClr val="FFFFFF"/>
        </a:lt1>
        <a:dk2>
          <a:srgbClr val="B57901"/>
        </a:dk2>
        <a:lt2>
          <a:srgbClr val="FFE149"/>
        </a:lt2>
        <a:accent1>
          <a:srgbClr val="F3BF01"/>
        </a:accent1>
        <a:accent2>
          <a:srgbClr val="F37C0F"/>
        </a:accent2>
        <a:accent3>
          <a:srgbClr val="FFFFFF"/>
        </a:accent3>
        <a:accent4>
          <a:srgbClr val="000000"/>
        </a:accent4>
        <a:accent5>
          <a:srgbClr val="F8DCAA"/>
        </a:accent5>
        <a:accent6>
          <a:srgbClr val="DC700C"/>
        </a:accent6>
        <a:hlink>
          <a:srgbClr val="C35219"/>
        </a:hlink>
        <a:folHlink>
          <a:srgbClr val="EEC1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색종이 상자 8">
        <a:dk1>
          <a:srgbClr val="000000"/>
        </a:dk1>
        <a:lt1>
          <a:srgbClr val="FFFFFF"/>
        </a:lt1>
        <a:dk2>
          <a:srgbClr val="777777"/>
        </a:dk2>
        <a:lt2>
          <a:srgbClr val="DDDDDD"/>
        </a:lt2>
        <a:accent1>
          <a:srgbClr val="B2B2B2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78787"/>
        </a:accent6>
        <a:hlink>
          <a:srgbClr val="777777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색종이 상자_2">
  <a:themeElements>
    <a:clrScheme name="4_색종이 상자_2 1">
      <a:dk1>
        <a:srgbClr val="000000"/>
      </a:dk1>
      <a:lt1>
        <a:srgbClr val="FFFFFF"/>
      </a:lt1>
      <a:dk2>
        <a:srgbClr val="CC6600"/>
      </a:dk2>
      <a:lt2>
        <a:srgbClr val="F5B363"/>
      </a:lt2>
      <a:accent1>
        <a:srgbClr val="EB933B"/>
      </a:accent1>
      <a:accent2>
        <a:srgbClr val="F3C917"/>
      </a:accent2>
      <a:accent3>
        <a:srgbClr val="FFFFFF"/>
      </a:accent3>
      <a:accent4>
        <a:srgbClr val="000000"/>
      </a:accent4>
      <a:accent5>
        <a:srgbClr val="F3C8AF"/>
      </a:accent5>
      <a:accent6>
        <a:srgbClr val="DCB614"/>
      </a:accent6>
      <a:hlink>
        <a:srgbClr val="BB9321"/>
      </a:hlink>
      <a:folHlink>
        <a:srgbClr val="F1E785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1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FF0000"/>
          </a:buClr>
          <a:buSzTx/>
          <a:buFont typeface="Wingdings" panose="05000000000000000000" pitchFamily="2" charset="2"/>
          <a:buNone/>
          <a:defRPr kumimoji="0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1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FF0000"/>
          </a:buClr>
          <a:buSzTx/>
          <a:buFont typeface="Wingdings" panose="05000000000000000000" pitchFamily="2" charset="2"/>
          <a:buNone/>
          <a:defRPr kumimoji="0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4_색종이 상자_2 1">
        <a:dk1>
          <a:srgbClr val="000000"/>
        </a:dk1>
        <a:lt1>
          <a:srgbClr val="FFFFFF"/>
        </a:lt1>
        <a:dk2>
          <a:srgbClr val="CC6600"/>
        </a:dk2>
        <a:lt2>
          <a:srgbClr val="F5B363"/>
        </a:lt2>
        <a:accent1>
          <a:srgbClr val="EB933B"/>
        </a:accent1>
        <a:accent2>
          <a:srgbClr val="F3C917"/>
        </a:accent2>
        <a:accent3>
          <a:srgbClr val="FFFFFF"/>
        </a:accent3>
        <a:accent4>
          <a:srgbClr val="000000"/>
        </a:accent4>
        <a:accent5>
          <a:srgbClr val="F3C8AF"/>
        </a:accent5>
        <a:accent6>
          <a:srgbClr val="DCB614"/>
        </a:accent6>
        <a:hlink>
          <a:srgbClr val="BB9321"/>
        </a:hlink>
        <a:folHlink>
          <a:srgbClr val="F1E7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2">
        <a:dk1>
          <a:srgbClr val="000000"/>
        </a:dk1>
        <a:lt1>
          <a:srgbClr val="FFFFFF"/>
        </a:lt1>
        <a:dk2>
          <a:srgbClr val="7EA93F"/>
        </a:dk2>
        <a:lt2>
          <a:srgbClr val="C1D078"/>
        </a:lt2>
        <a:accent1>
          <a:srgbClr val="A3BC5E"/>
        </a:accent1>
        <a:accent2>
          <a:srgbClr val="DEA866"/>
        </a:accent2>
        <a:accent3>
          <a:srgbClr val="FFFFFF"/>
        </a:accent3>
        <a:accent4>
          <a:srgbClr val="000000"/>
        </a:accent4>
        <a:accent5>
          <a:srgbClr val="CEDAB6"/>
        </a:accent5>
        <a:accent6>
          <a:srgbClr val="C9985C"/>
        </a:accent6>
        <a:hlink>
          <a:srgbClr val="B65A22"/>
        </a:hlink>
        <a:folHlink>
          <a:srgbClr val="EACB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3">
        <a:dk1>
          <a:srgbClr val="000000"/>
        </a:dk1>
        <a:lt1>
          <a:srgbClr val="FFFFFF"/>
        </a:lt1>
        <a:dk2>
          <a:srgbClr val="D56755"/>
        </a:dk2>
        <a:lt2>
          <a:srgbClr val="F6C6C6"/>
        </a:lt2>
        <a:accent1>
          <a:srgbClr val="EC9780"/>
        </a:accent1>
        <a:accent2>
          <a:srgbClr val="ECA958"/>
        </a:accent2>
        <a:accent3>
          <a:srgbClr val="FFFFFF"/>
        </a:accent3>
        <a:accent4>
          <a:srgbClr val="000000"/>
        </a:accent4>
        <a:accent5>
          <a:srgbClr val="F4C9C0"/>
        </a:accent5>
        <a:accent6>
          <a:srgbClr val="D6994F"/>
        </a:accent6>
        <a:hlink>
          <a:srgbClr val="D97131"/>
        </a:hlink>
        <a:folHlink>
          <a:srgbClr val="F7CD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4">
        <a:dk1>
          <a:srgbClr val="000000"/>
        </a:dk1>
        <a:lt1>
          <a:srgbClr val="FFFFFF"/>
        </a:lt1>
        <a:dk2>
          <a:srgbClr val="990000"/>
        </a:dk2>
        <a:lt2>
          <a:srgbClr val="FDBDBB"/>
        </a:lt2>
        <a:accent1>
          <a:srgbClr val="DC4E4E"/>
        </a:accent1>
        <a:accent2>
          <a:srgbClr val="5984EF"/>
        </a:accent2>
        <a:accent3>
          <a:srgbClr val="FFFFFF"/>
        </a:accent3>
        <a:accent4>
          <a:srgbClr val="000000"/>
        </a:accent4>
        <a:accent5>
          <a:srgbClr val="EBB2B2"/>
        </a:accent5>
        <a:accent6>
          <a:srgbClr val="5077D9"/>
        </a:accent6>
        <a:hlink>
          <a:srgbClr val="1E44AE"/>
        </a:hlink>
        <a:folHlink>
          <a:srgbClr val="BDD5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5">
        <a:dk1>
          <a:srgbClr val="000000"/>
        </a:dk1>
        <a:lt1>
          <a:srgbClr val="FFFFFF"/>
        </a:lt1>
        <a:dk2>
          <a:srgbClr val="1475A6"/>
        </a:dk2>
        <a:lt2>
          <a:srgbClr val="B9D4F7"/>
        </a:lt2>
        <a:accent1>
          <a:srgbClr val="69B0D7"/>
        </a:accent1>
        <a:accent2>
          <a:srgbClr val="51C5BF"/>
        </a:accent2>
        <a:accent3>
          <a:srgbClr val="FFFFFF"/>
        </a:accent3>
        <a:accent4>
          <a:srgbClr val="000000"/>
        </a:accent4>
        <a:accent5>
          <a:srgbClr val="B9D4E8"/>
        </a:accent5>
        <a:accent6>
          <a:srgbClr val="49B2AD"/>
        </a:accent6>
        <a:hlink>
          <a:srgbClr val="2F8C93"/>
        </a:hlink>
        <a:folHlink>
          <a:srgbClr val="9BE7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6">
        <a:dk1>
          <a:srgbClr val="000000"/>
        </a:dk1>
        <a:lt1>
          <a:srgbClr val="FFFFFF"/>
        </a:lt1>
        <a:dk2>
          <a:srgbClr val="A60000"/>
        </a:dk2>
        <a:lt2>
          <a:srgbClr val="FDC4C3"/>
        </a:lt2>
        <a:accent1>
          <a:srgbClr val="DB664F"/>
        </a:accent1>
        <a:accent2>
          <a:srgbClr val="76BAD2"/>
        </a:accent2>
        <a:accent3>
          <a:srgbClr val="FFFFFF"/>
        </a:accent3>
        <a:accent4>
          <a:srgbClr val="000000"/>
        </a:accent4>
        <a:accent5>
          <a:srgbClr val="EAB8B2"/>
        </a:accent5>
        <a:accent6>
          <a:srgbClr val="6AA8BE"/>
        </a:accent6>
        <a:hlink>
          <a:srgbClr val="30789C"/>
        </a:hlink>
        <a:folHlink>
          <a:srgbClr val="BCDA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7">
        <a:dk1>
          <a:srgbClr val="000000"/>
        </a:dk1>
        <a:lt1>
          <a:srgbClr val="FFFFFF"/>
        </a:lt1>
        <a:dk2>
          <a:srgbClr val="B57901"/>
        </a:dk2>
        <a:lt2>
          <a:srgbClr val="FFE149"/>
        </a:lt2>
        <a:accent1>
          <a:srgbClr val="F3BF01"/>
        </a:accent1>
        <a:accent2>
          <a:srgbClr val="F37C0F"/>
        </a:accent2>
        <a:accent3>
          <a:srgbClr val="FFFFFF"/>
        </a:accent3>
        <a:accent4>
          <a:srgbClr val="000000"/>
        </a:accent4>
        <a:accent5>
          <a:srgbClr val="F8DCAA"/>
        </a:accent5>
        <a:accent6>
          <a:srgbClr val="DC700C"/>
        </a:accent6>
        <a:hlink>
          <a:srgbClr val="C35219"/>
        </a:hlink>
        <a:folHlink>
          <a:srgbClr val="EEC1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_2 8">
        <a:dk1>
          <a:srgbClr val="000000"/>
        </a:dk1>
        <a:lt1>
          <a:srgbClr val="FFFFFF"/>
        </a:lt1>
        <a:dk2>
          <a:srgbClr val="777777"/>
        </a:dk2>
        <a:lt2>
          <a:srgbClr val="DDDDDD"/>
        </a:lt2>
        <a:accent1>
          <a:srgbClr val="B2B2B2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78787"/>
        </a:accent6>
        <a:hlink>
          <a:srgbClr val="777777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1998</Words>
  <Application>WPS 演示</Application>
  <PresentationFormat>宽屏</PresentationFormat>
  <Paragraphs>147</Paragraphs>
  <Slides>22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40" baseType="lpstr">
      <vt:lpstr>Arial</vt:lpstr>
      <vt:lpstr>宋体</vt:lpstr>
      <vt:lpstr>Wingdings</vt:lpstr>
      <vt:lpstr>黑体</vt:lpstr>
      <vt:lpstr>Tahoma</vt:lpstr>
      <vt:lpstr>Gulim</vt:lpstr>
      <vt:lpstr>Malgun Gothic</vt:lpstr>
      <vt:lpstr>Calibri</vt:lpstr>
      <vt:lpstr>Times New Roman</vt:lpstr>
      <vt:lpstr>隶书</vt:lpstr>
      <vt:lpstr>仿宋_GB2312</vt:lpstr>
      <vt:lpstr>仿宋</vt:lpstr>
      <vt:lpstr>微软雅黑</vt:lpstr>
      <vt:lpstr>Arial Unicode MS</vt:lpstr>
      <vt:lpstr>Cambria</vt:lpstr>
      <vt:lpstr>5_색종이 상자_2</vt:lpstr>
      <vt:lpstr>5_색종이 상자</vt:lpstr>
      <vt:lpstr>1_색종이 상자_2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頂勲爤鞝犿厡鞚挫厴</dc:title>
  <dc:creator>kmac</dc:creator>
  <cp:lastModifiedBy>WPS_1647004370</cp:lastModifiedBy>
  <cp:revision>3240</cp:revision>
  <dcterms:created xsi:type="dcterms:W3CDTF">2001-08-06T11:10:00Z</dcterms:created>
  <dcterms:modified xsi:type="dcterms:W3CDTF">2024-09-05T04:18:07Z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0E50B9D09EB346CA8334756EC8AC0A73</vt:lpwstr>
  </property>
</Properties>
</file>